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media/image2.svg" ContentType="image/svg+xml"/>
  <Override PartName="/ppt/media/image3.svg" ContentType="image/svg+xml"/>
  <Override PartName="/ppt/media/image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85" r:id="rId3"/>
    <p:sldId id="257" r:id="rId4"/>
    <p:sldId id="286" r:id="rId5"/>
    <p:sldId id="280" r:id="rId6"/>
    <p:sldId id="270" r:id="rId8"/>
    <p:sldId id="307" r:id="rId9"/>
    <p:sldId id="281" r:id="rId10"/>
    <p:sldId id="282" r:id="rId11"/>
    <p:sldId id="305" r:id="rId12"/>
    <p:sldId id="276" r:id="rId13"/>
    <p:sldId id="306" r:id="rId14"/>
    <p:sldId id="308" r:id="rId15"/>
    <p:sldId id="272" r:id="rId16"/>
    <p:sldId id="275" r:id="rId17"/>
    <p:sldId id="268" r:id="rId18"/>
    <p:sldId id="266" r:id="rId19"/>
    <p:sldId id="277" r:id="rId20"/>
  </p:sldIdLst>
  <p:sldSz cx="12192000" cy="6858000"/>
  <p:notesSz cx="6858000" cy="9144000"/>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1B30"/>
    <a:srgbClr val="DDAA77"/>
    <a:srgbClr val="DBB790"/>
    <a:srgbClr val="BA1219"/>
    <a:srgbClr val="C20316"/>
    <a:srgbClr val="AA2E28"/>
    <a:srgbClr val="C7020C"/>
    <a:srgbClr val="FAEED8"/>
    <a:srgbClr val="FFF9D2"/>
    <a:srgbClr val="E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755" autoAdjust="0"/>
    <p:restoredTop sz="94660"/>
  </p:normalViewPr>
  <p:slideViewPr>
    <p:cSldViewPr snapToGrid="0">
      <p:cViewPr>
        <p:scale>
          <a:sx n="75" d="100"/>
          <a:sy n="75" d="100"/>
        </p:scale>
        <p:origin x="372" y="858"/>
      </p:cViewPr>
      <p:guideLst>
        <p:guide orient="horz" pos="1378"/>
        <p:guide pos="534"/>
        <p:guide pos="7161"/>
        <p:guide orient="horz" pos="377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gs" Target="tags/tag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svg>
</file>

<file path=ppt/media/image10.png>
</file>

<file path=ppt/media/image11.png>
</file>

<file path=ppt/media/image12.png>
</file>

<file path=ppt/media/image13.png>
</file>

<file path=ppt/media/image14.png>
</file>

<file path=ppt/media/image2.png>
</file>

<file path=ppt/media/image2.svg>
</file>

<file path=ppt/media/image3.png>
</file>

<file path=ppt/media/image3.svg>
</file>

<file path=ppt/media/image4.png>
</file>

<file path=ppt/media/image4.svg>
</file>

<file path=ppt/media/image5.png>
</file>

<file path=ppt/media/image5.tiff>
</file>

<file path=ppt/media/image6.jpe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85E012-C334-402D-B613-AF231B29B06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A24FEC-7483-462E-BE7F-85BB0E7286F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2.svg"/><Relationship Id="rId4" Type="http://schemas.openxmlformats.org/officeDocument/2006/relationships/image" Target="../media/image3.png"/><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161B30"/>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showMasterSp="0">
  <p:cSld name="1_标题幻灯片">
    <p:bg>
      <p:bgRef idx="1001">
        <a:schemeClr val="bg1"/>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showMasterSp="0">
  <p:cSld name="4_标题幻灯片">
    <p:bg>
      <p:bgRef idx="1001">
        <a:schemeClr val="bg1"/>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7" name="자유형: 도형 6"/>
          <p:cNvSpPr/>
          <p:nvPr userDrawn="1"/>
        </p:nvSpPr>
        <p:spPr>
          <a:xfrm>
            <a:off x="0" y="5340350"/>
            <a:ext cx="1517650" cy="1517650"/>
          </a:xfrm>
          <a:custGeom>
            <a:avLst/>
            <a:gdLst>
              <a:gd name="connsiteX0" fmla="*/ 0 w 1517650"/>
              <a:gd name="connsiteY0" fmla="*/ 0 h 1517650"/>
              <a:gd name="connsiteX1" fmla="*/ 1517650 w 1517650"/>
              <a:gd name="connsiteY1" fmla="*/ 1517650 h 1517650"/>
              <a:gd name="connsiteX2" fmla="*/ 0 w 1517650"/>
              <a:gd name="connsiteY2" fmla="*/ 1517650 h 1517650"/>
              <a:gd name="connsiteX3" fmla="*/ 0 w 1517650"/>
              <a:gd name="connsiteY3" fmla="*/ 0 h 1517650"/>
            </a:gdLst>
            <a:ahLst/>
            <a:cxnLst>
              <a:cxn ang="0">
                <a:pos x="connsiteX0" y="connsiteY0"/>
              </a:cxn>
              <a:cxn ang="0">
                <a:pos x="connsiteX1" y="connsiteY1"/>
              </a:cxn>
              <a:cxn ang="0">
                <a:pos x="connsiteX2" y="connsiteY2"/>
              </a:cxn>
              <a:cxn ang="0">
                <a:pos x="connsiteX3" y="connsiteY3"/>
              </a:cxn>
            </a:cxnLst>
            <a:rect l="l" t="t" r="r" b="b"/>
            <a:pathLst>
              <a:path w="1517650" h="1517650">
                <a:moveTo>
                  <a:pt x="0" y="0"/>
                </a:moveTo>
                <a:cubicBezTo>
                  <a:pt x="838175" y="0"/>
                  <a:pt x="1517650" y="679475"/>
                  <a:pt x="1517650" y="1517650"/>
                </a:cubicBezTo>
                <a:lnTo>
                  <a:pt x="0" y="1517650"/>
                </a:lnTo>
                <a:lnTo>
                  <a:pt x="0" y="0"/>
                </a:ln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
        <p:nvSpPr>
          <p:cNvPr id="8" name="자유형: 도형 10"/>
          <p:cNvSpPr/>
          <p:nvPr userDrawn="1"/>
        </p:nvSpPr>
        <p:spPr>
          <a:xfrm>
            <a:off x="0" y="5010150"/>
            <a:ext cx="1847850" cy="1847850"/>
          </a:xfrm>
          <a:custGeom>
            <a:avLst/>
            <a:gdLst>
              <a:gd name="connsiteX0" fmla="*/ 0 w 1847850"/>
              <a:gd name="connsiteY0" fmla="*/ 0 h 1847850"/>
              <a:gd name="connsiteX1" fmla="*/ 1847850 w 1847850"/>
              <a:gd name="connsiteY1" fmla="*/ 1847850 h 1847850"/>
              <a:gd name="connsiteX2" fmla="*/ 1830406 w 1847850"/>
              <a:gd name="connsiteY2" fmla="*/ 1847850 h 1847850"/>
              <a:gd name="connsiteX3" fmla="*/ 0 w 1847850"/>
              <a:gd name="connsiteY3" fmla="*/ 17444 h 1847850"/>
            </a:gdLst>
            <a:ahLst/>
            <a:cxnLst>
              <a:cxn ang="0">
                <a:pos x="connsiteX0" y="connsiteY0"/>
              </a:cxn>
              <a:cxn ang="0">
                <a:pos x="connsiteX1" y="connsiteY1"/>
              </a:cxn>
              <a:cxn ang="0">
                <a:pos x="connsiteX2" y="connsiteY2"/>
              </a:cxn>
              <a:cxn ang="0">
                <a:pos x="connsiteX3" y="connsiteY3"/>
              </a:cxn>
            </a:cxnLst>
            <a:rect l="l" t="t" r="r" b="b"/>
            <a:pathLst>
              <a:path w="1847850" h="1847850">
                <a:moveTo>
                  <a:pt x="0" y="0"/>
                </a:moveTo>
                <a:cubicBezTo>
                  <a:pt x="1020539" y="0"/>
                  <a:pt x="1847850" y="827311"/>
                  <a:pt x="1847850" y="1847850"/>
                </a:cubicBezTo>
                <a:lnTo>
                  <a:pt x="1830406" y="1847850"/>
                </a:lnTo>
                <a:cubicBezTo>
                  <a:pt x="1830406" y="836945"/>
                  <a:pt x="1010905" y="17444"/>
                  <a:pt x="0" y="17444"/>
                </a:cubicBez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pic>
        <p:nvPicPr>
          <p:cNvPr id="9" name="그래픽 11"/>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6200000" flipH="1">
            <a:off x="2374217" y="4621757"/>
            <a:ext cx="142875" cy="3371850"/>
          </a:xfrm>
          <a:prstGeom prst="rect">
            <a:avLst/>
          </a:prstGeom>
        </p:spPr>
      </p:pic>
      <p:pic>
        <p:nvPicPr>
          <p:cNvPr id="10" name="그래픽 12"/>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364103" y="334483"/>
            <a:ext cx="523140" cy="13210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svg"/><Relationship Id="rId7" Type="http://schemas.openxmlformats.org/officeDocument/2006/relationships/image" Target="../media/image5.png"/><Relationship Id="rId6" Type="http://schemas.openxmlformats.org/officeDocument/2006/relationships/image" Target="../media/image1.svg"/><Relationship Id="rId5" Type="http://schemas.openxmlformats.org/officeDocument/2006/relationships/image" Target="../media/image2.png"/><Relationship Id="rId4" Type="http://schemas.openxmlformats.org/officeDocument/2006/relationships/image" Target="../media/image2.svg"/><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svg"/><Relationship Id="rId7" Type="http://schemas.openxmlformats.org/officeDocument/2006/relationships/image" Target="../media/image5.png"/><Relationship Id="rId6" Type="http://schemas.openxmlformats.org/officeDocument/2006/relationships/image" Target="../media/image1.svg"/><Relationship Id="rId5" Type="http://schemas.openxmlformats.org/officeDocument/2006/relationships/image" Target="../media/image2.png"/><Relationship Id="rId4" Type="http://schemas.openxmlformats.org/officeDocument/2006/relationships/image" Target="../media/image2.svg"/><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jpeg"/><Relationship Id="rId1" Type="http://schemas.openxmlformats.org/officeDocument/2006/relationships/image" Target="../media/image5.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svg"/><Relationship Id="rId7" Type="http://schemas.openxmlformats.org/officeDocument/2006/relationships/image" Target="../media/image5.png"/><Relationship Id="rId6" Type="http://schemas.openxmlformats.org/officeDocument/2006/relationships/image" Target="../media/image1.svg"/><Relationship Id="rId5" Type="http://schemas.openxmlformats.org/officeDocument/2006/relationships/image" Target="../media/image2.png"/><Relationship Id="rId4" Type="http://schemas.openxmlformats.org/officeDocument/2006/relationships/image" Target="../media/image2.svg"/><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svg"/><Relationship Id="rId7" Type="http://schemas.openxmlformats.org/officeDocument/2006/relationships/image" Target="../media/image5.png"/><Relationship Id="rId6" Type="http://schemas.openxmlformats.org/officeDocument/2006/relationships/image" Target="../media/image1.svg"/><Relationship Id="rId5" Type="http://schemas.openxmlformats.org/officeDocument/2006/relationships/image" Target="../media/image2.png"/><Relationship Id="rId4" Type="http://schemas.openxmlformats.org/officeDocument/2006/relationships/image" Target="../media/image2.svg"/><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33015" y="2444750"/>
            <a:ext cx="6972935" cy="2306955"/>
          </a:xfrm>
          <a:prstGeom prst="rect">
            <a:avLst/>
          </a:prstGeom>
          <a:noFill/>
          <a:effectLst/>
        </p:spPr>
        <p:txBody>
          <a:bodyPr wrap="square" rtlCol="0">
            <a:spAutoFit/>
          </a:bodyPr>
          <a:lstStyle/>
          <a:p>
            <a:pPr algn="dist"/>
            <a:r>
              <a:rPr lang="zh-CN" altLang="en-US" sz="7200" dirty="0">
                <a:solidFill>
                  <a:srgbClr val="DCA578"/>
                </a:solidFill>
                <a:latin typeface="黑体" panose="02010609060101010101" pitchFamily="49" charset="-122"/>
                <a:ea typeface="黑体" panose="02010609060101010101" pitchFamily="49" charset="-122"/>
              </a:rPr>
              <a:t>抖音存在的问题及其改善措施</a:t>
            </a:r>
            <a:endParaRPr lang="zh-CN" altLang="en-US" sz="7200" dirty="0">
              <a:solidFill>
                <a:srgbClr val="DCA578"/>
              </a:solidFill>
              <a:latin typeface="黑体" panose="02010609060101010101" pitchFamily="49" charset="-122"/>
              <a:ea typeface="黑体" panose="02010609060101010101" pitchFamily="49" charset="-122"/>
            </a:endParaRPr>
          </a:p>
        </p:txBody>
      </p:sp>
      <p:sp>
        <p:nvSpPr>
          <p:cNvPr id="5" name="文本框 4"/>
          <p:cNvSpPr txBox="1"/>
          <p:nvPr/>
        </p:nvSpPr>
        <p:spPr>
          <a:xfrm>
            <a:off x="1675130" y="1545590"/>
            <a:ext cx="3654425" cy="521970"/>
          </a:xfrm>
          <a:prstGeom prst="rect">
            <a:avLst/>
          </a:prstGeom>
          <a:noFill/>
          <a:effectLst/>
        </p:spPr>
        <p:txBody>
          <a:bodyPr wrap="square" rtlCol="0">
            <a:spAutoFit/>
          </a:bodyPr>
          <a:lstStyle/>
          <a:p>
            <a:pPr algn="dist"/>
            <a:r>
              <a:rPr lang="en-US" altLang="zh-CN" sz="2800" dirty="0">
                <a:solidFill>
                  <a:srgbClr val="DCA578"/>
                </a:solidFill>
                <a:latin typeface="思源黑体 Normal" panose="020B0400000000000000" pitchFamily="34" charset="-122"/>
                <a:ea typeface="思源黑体 Normal" panose="020B0400000000000000" pitchFamily="34" charset="-122"/>
              </a:rPr>
              <a:t>Creative </a:t>
            </a:r>
            <a:endParaRPr lang="zh-CN" altLang="en-US" sz="2800" dirty="0">
              <a:solidFill>
                <a:srgbClr val="DCA578"/>
              </a:solidFill>
              <a:latin typeface="思源黑体 Normal" panose="020B0400000000000000" pitchFamily="34" charset="-122"/>
              <a:ea typeface="思源黑体 Normal" panose="020B0400000000000000" pitchFamily="34" charset="-122"/>
            </a:endParaRPr>
          </a:p>
        </p:txBody>
      </p:sp>
      <p:sp>
        <p:nvSpPr>
          <p:cNvPr id="6" name="文本框 5"/>
          <p:cNvSpPr txBox="1"/>
          <p:nvPr/>
        </p:nvSpPr>
        <p:spPr>
          <a:xfrm>
            <a:off x="3147695" y="4979035"/>
            <a:ext cx="5515610" cy="645160"/>
          </a:xfrm>
          <a:prstGeom prst="rect">
            <a:avLst/>
          </a:prstGeom>
          <a:noFill/>
        </p:spPr>
        <p:txBody>
          <a:bodyPr wrap="square" rtlCol="0">
            <a:spAutoFit/>
          </a:bodyPr>
          <a:lstStyle/>
          <a:p>
            <a:r>
              <a:rPr lang="en-US" altLang="zh-CN" dirty="0">
                <a:solidFill>
                  <a:schemeClr val="bg1"/>
                </a:solidFill>
                <a:latin typeface="思源黑体 Normal" panose="020B0400000000000000" pitchFamily="34" charset="-122"/>
                <a:ea typeface="思源黑体 Normal" panose="020B0400000000000000" pitchFamily="34" charset="-122"/>
              </a:rPr>
              <a:t>Life was like a box of chocolates, you never know what you’re go to get.</a:t>
            </a:r>
            <a:endParaRPr lang="en-US" altLang="zh-CN" dirty="0">
              <a:solidFill>
                <a:schemeClr val="bg1"/>
              </a:solidFill>
              <a:latin typeface="思源黑体 Normal" panose="020B0400000000000000" pitchFamily="34" charset="-122"/>
              <a:ea typeface="思源黑体 Normal" panose="020B0400000000000000" pitchFamily="34" charset="-122"/>
            </a:endParaRPr>
          </a:p>
        </p:txBody>
      </p:sp>
      <p:pic>
        <p:nvPicPr>
          <p:cNvPr id="7" name="그래픽 1"/>
          <p:cNvPicPr>
            <a:picLocks noChangeAspect="1"/>
          </p:cNvPicPr>
          <p:nvPr/>
        </p:nvPicPr>
        <p:blipFill rotWithShape="1">
          <a:blip r:embed="rId1">
            <a:extLst>
              <a:ext uri="{96DAC541-7B7A-43D3-8B79-37D633B846F1}">
                <asvg:svgBlip xmlns:asvg="http://schemas.microsoft.com/office/drawing/2016/SVG/main" r:embed="rId2"/>
              </a:ext>
            </a:extLst>
          </a:blip>
          <a:srcRect b="50000"/>
          <a:stretch>
            <a:fillRect/>
          </a:stretch>
        </p:blipFill>
        <p:spPr>
          <a:xfrm rot="5400000">
            <a:off x="-1075259" y="3632220"/>
            <a:ext cx="4301037" cy="2150519"/>
          </a:xfrm>
          <a:prstGeom prst="rect">
            <a:avLst/>
          </a:prstGeom>
        </p:spPr>
      </p:pic>
      <p:sp>
        <p:nvSpPr>
          <p:cNvPr id="8" name="자유형: 도형 20"/>
          <p:cNvSpPr/>
          <p:nvPr/>
        </p:nvSpPr>
        <p:spPr>
          <a:xfrm>
            <a:off x="9296400" y="5483375"/>
            <a:ext cx="2895600" cy="1374626"/>
          </a:xfrm>
          <a:custGeom>
            <a:avLst/>
            <a:gdLst>
              <a:gd name="connsiteX0" fmla="*/ 1290219 w 2717800"/>
              <a:gd name="connsiteY0" fmla="*/ 0 h 1290219"/>
              <a:gd name="connsiteX1" fmla="*/ 2717800 w 2717800"/>
              <a:gd name="connsiteY1" fmla="*/ 0 h 1290219"/>
              <a:gd name="connsiteX2" fmla="*/ 2717800 w 2717800"/>
              <a:gd name="connsiteY2" fmla="*/ 1290219 h 1290219"/>
              <a:gd name="connsiteX3" fmla="*/ 0 w 2717800"/>
              <a:gd name="connsiteY3" fmla="*/ 1290219 h 1290219"/>
              <a:gd name="connsiteX4" fmla="*/ 1290219 w 2717800"/>
              <a:gd name="connsiteY4" fmla="*/ 0 h 1290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800" h="1290219">
                <a:moveTo>
                  <a:pt x="1290219" y="0"/>
                </a:moveTo>
                <a:lnTo>
                  <a:pt x="2717800" y="0"/>
                </a:lnTo>
                <a:lnTo>
                  <a:pt x="2717800" y="1290219"/>
                </a:lnTo>
                <a:lnTo>
                  <a:pt x="0" y="1290219"/>
                </a:lnTo>
                <a:cubicBezTo>
                  <a:pt x="0" y="577651"/>
                  <a:pt x="577651" y="0"/>
                  <a:pt x="1290219" y="0"/>
                </a:cubicBez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nvGrpSpPr>
          <p:cNvPr id="9" name="그룹 43"/>
          <p:cNvGrpSpPr/>
          <p:nvPr/>
        </p:nvGrpSpPr>
        <p:grpSpPr>
          <a:xfrm>
            <a:off x="0" y="0"/>
            <a:ext cx="1066250" cy="2292931"/>
            <a:chOff x="0" y="0"/>
            <a:chExt cx="1555200" cy="3344400"/>
          </a:xfrm>
        </p:grpSpPr>
        <p:sp>
          <p:nvSpPr>
            <p:cNvPr id="10" name="자유형: 도형 39"/>
            <p:cNvSpPr/>
            <p:nvPr userDrawn="1"/>
          </p:nvSpPr>
          <p:spPr>
            <a:xfrm>
              <a:off x="0" y="0"/>
              <a:ext cx="1555200" cy="3344400"/>
            </a:xfrm>
            <a:custGeom>
              <a:avLst/>
              <a:gdLst>
                <a:gd name="connsiteX0" fmla="*/ 1517100 w 1555200"/>
                <a:gd name="connsiteY0" fmla="*/ 0 h 3344400"/>
                <a:gd name="connsiteX1" fmla="*/ 1555200 w 1555200"/>
                <a:gd name="connsiteY1" fmla="*/ 0 h 3344400"/>
                <a:gd name="connsiteX2" fmla="*/ 1555200 w 1555200"/>
                <a:gd name="connsiteY2" fmla="*/ 3344400 h 3344400"/>
                <a:gd name="connsiteX3" fmla="*/ 0 w 1555200"/>
                <a:gd name="connsiteY3" fmla="*/ 3344400 h 3344400"/>
                <a:gd name="connsiteX4" fmla="*/ 0 w 1555200"/>
                <a:gd name="connsiteY4" fmla="*/ 3306300 h 3344400"/>
                <a:gd name="connsiteX5" fmla="*/ 1517100 w 1555200"/>
                <a:gd name="connsiteY5" fmla="*/ 3306300 h 334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5200" h="3344400">
                  <a:moveTo>
                    <a:pt x="1517100" y="0"/>
                  </a:moveTo>
                  <a:lnTo>
                    <a:pt x="1555200" y="0"/>
                  </a:lnTo>
                  <a:lnTo>
                    <a:pt x="1555200" y="3344400"/>
                  </a:lnTo>
                  <a:lnTo>
                    <a:pt x="0" y="3344400"/>
                  </a:lnTo>
                  <a:lnTo>
                    <a:pt x="0" y="3306300"/>
                  </a:lnTo>
                  <a:lnTo>
                    <a:pt x="1517100" y="3306300"/>
                  </a:ln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
          <p:nvSpPr>
            <p:cNvPr id="11" name="직사각형 7"/>
            <p:cNvSpPr/>
            <p:nvPr userDrawn="1"/>
          </p:nvSpPr>
          <p:spPr>
            <a:xfrm>
              <a:off x="0" y="0"/>
              <a:ext cx="1193800" cy="2984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sp>
        <p:nvSpPr>
          <p:cNvPr id="12" name="직사각형 21"/>
          <p:cNvSpPr/>
          <p:nvPr/>
        </p:nvSpPr>
        <p:spPr>
          <a:xfrm>
            <a:off x="0" y="6096000"/>
            <a:ext cx="2667000" cy="317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pic>
        <p:nvPicPr>
          <p:cNvPr id="13" name="그래픽 26"/>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8906653" y="5697058"/>
            <a:ext cx="523140" cy="1321023"/>
          </a:xfrm>
          <a:prstGeom prst="rect">
            <a:avLst/>
          </a:prstGeom>
        </p:spPr>
      </p:pic>
      <p:pic>
        <p:nvPicPr>
          <p:cNvPr id="14" name="그래픽 29"/>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841939" y="3021555"/>
            <a:ext cx="142875" cy="3371850"/>
          </a:xfrm>
          <a:prstGeom prst="rect">
            <a:avLst/>
          </a:prstGeom>
        </p:spPr>
      </p:pic>
      <p:pic>
        <p:nvPicPr>
          <p:cNvPr id="15" name="그래픽 30"/>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6900" y="444500"/>
            <a:ext cx="1885950" cy="142875"/>
          </a:xfrm>
          <a:prstGeom prst="rect">
            <a:avLst/>
          </a:prstGeom>
        </p:spPr>
      </p:pic>
      <p:pic>
        <p:nvPicPr>
          <p:cNvPr id="16" name="그래픽 32"/>
          <p:cNvPicPr>
            <a:picLocks noChangeAspect="1"/>
          </p:cNvPicPr>
          <p:nvPr/>
        </p:nvPicPr>
        <p:blipFill rotWithShape="1">
          <a:blip r:embed="rId3">
            <a:extLst>
              <a:ext uri="{96DAC541-7B7A-43D3-8B79-37D633B846F1}">
                <asvg:svgBlip xmlns:asvg="http://schemas.microsoft.com/office/drawing/2016/SVG/main" r:embed="rId4"/>
              </a:ext>
            </a:extLst>
          </a:blip>
          <a:srcRect l="87434" b="29953"/>
          <a:stretch>
            <a:fillRect/>
          </a:stretch>
        </p:blipFill>
        <p:spPr>
          <a:xfrm rot="16200000">
            <a:off x="1987320" y="350139"/>
            <a:ext cx="65738" cy="925322"/>
          </a:xfrm>
          <a:prstGeom prst="rect">
            <a:avLst/>
          </a:prstGeom>
        </p:spPr>
      </p:pic>
      <p:sp>
        <p:nvSpPr>
          <p:cNvPr id="17" name="자유형: 도형 42"/>
          <p:cNvSpPr/>
          <p:nvPr/>
        </p:nvSpPr>
        <p:spPr>
          <a:xfrm>
            <a:off x="10934700" y="-1"/>
            <a:ext cx="431291" cy="2071577"/>
          </a:xfrm>
          <a:custGeom>
            <a:avLst/>
            <a:gdLst>
              <a:gd name="connsiteX0" fmla="*/ 0 w 338441"/>
              <a:gd name="connsiteY0" fmla="*/ 0 h 1625600"/>
              <a:gd name="connsiteX1" fmla="*/ 13500 w 338441"/>
              <a:gd name="connsiteY1" fmla="*/ 0 h 1625600"/>
              <a:gd name="connsiteX2" fmla="*/ 13500 w 338441"/>
              <a:gd name="connsiteY2" fmla="*/ 1612100 h 1625600"/>
              <a:gd name="connsiteX3" fmla="*/ 324941 w 338441"/>
              <a:gd name="connsiteY3" fmla="*/ 1612100 h 1625600"/>
              <a:gd name="connsiteX4" fmla="*/ 324941 w 338441"/>
              <a:gd name="connsiteY4" fmla="*/ 0 h 1625600"/>
              <a:gd name="connsiteX5" fmla="*/ 338441 w 338441"/>
              <a:gd name="connsiteY5" fmla="*/ 0 h 1625600"/>
              <a:gd name="connsiteX6" fmla="*/ 338441 w 338441"/>
              <a:gd name="connsiteY6" fmla="*/ 1625600 h 1625600"/>
              <a:gd name="connsiteX7" fmla="*/ 0 w 338441"/>
              <a:gd name="connsiteY7" fmla="*/ 162560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441" h="1625600">
                <a:moveTo>
                  <a:pt x="0" y="0"/>
                </a:moveTo>
                <a:lnTo>
                  <a:pt x="13500" y="0"/>
                </a:lnTo>
                <a:lnTo>
                  <a:pt x="13500" y="1612100"/>
                </a:lnTo>
                <a:lnTo>
                  <a:pt x="324941" y="1612100"/>
                </a:lnTo>
                <a:lnTo>
                  <a:pt x="324941" y="0"/>
                </a:lnTo>
                <a:lnTo>
                  <a:pt x="338441" y="0"/>
                </a:lnTo>
                <a:lnTo>
                  <a:pt x="338441" y="1625600"/>
                </a:lnTo>
                <a:lnTo>
                  <a:pt x="0" y="1625600"/>
                </a:ln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6858000" y="1630589"/>
            <a:ext cx="4354286" cy="4354286"/>
          </a:xfrm>
          <a:prstGeom prst="ellipse">
            <a:avLst/>
          </a:prstGeom>
          <a:gradFill>
            <a:gsLst>
              <a:gs pos="100000">
                <a:srgbClr val="DBB790"/>
              </a:gs>
              <a:gs pos="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1" name="图片 10"/>
          <p:cNvPicPr>
            <a:picLocks noChangeAspect="1"/>
          </p:cNvPicPr>
          <p:nvPr/>
        </p:nvPicPr>
        <p:blipFill>
          <a:blip r:embed="rId1">
            <a:duotone>
              <a:prstClr val="black"/>
              <a:srgbClr val="D9C3A5">
                <a:tint val="50000"/>
                <a:satMod val="180000"/>
              </a:srgbClr>
            </a:duotone>
          </a:blip>
          <a:stretch>
            <a:fillRect/>
          </a:stretch>
        </p:blipFill>
        <p:spPr>
          <a:xfrm>
            <a:off x="6096000" y="2047949"/>
            <a:ext cx="4810051" cy="4810051"/>
          </a:xfrm>
          <a:prstGeom prst="rect">
            <a:avLst/>
          </a:prstGeom>
        </p:spPr>
      </p:pic>
      <p:sp>
        <p:nvSpPr>
          <p:cNvPr id="12" name="矩形 11"/>
          <p:cNvSpPr/>
          <p:nvPr/>
        </p:nvSpPr>
        <p:spPr>
          <a:xfrm>
            <a:off x="1001321" y="1738671"/>
            <a:ext cx="4704319" cy="4246245"/>
          </a:xfrm>
          <a:prstGeom prst="rect">
            <a:avLst/>
          </a:prstGeom>
        </p:spPr>
        <p:txBody>
          <a:bodyPr wrap="square">
            <a:spAutoFit/>
          </a:bodyPr>
          <a:lstStyle/>
          <a:p>
            <a:pPr defTabSz="914400" fontAlgn="base">
              <a:lnSpc>
                <a:spcPct val="150000"/>
              </a:lnSpc>
              <a:spcBef>
                <a:spcPct val="0"/>
              </a:spcBef>
              <a:spcAft>
                <a:spcPct val="0"/>
              </a:spcAft>
              <a:defRPr/>
            </a:pPr>
            <a:r>
              <a:rPr lang="en-US" altLang="zh-CN" sz="2000" b="1" kern="0" dirty="0">
                <a:ln w="3175">
                  <a:noFill/>
                </a:ln>
                <a:solidFill>
                  <a:srgbClr val="DBB790"/>
                </a:solidFill>
                <a:latin typeface="微软雅黑" panose="020B0503020204020204" pitchFamily="34" charset="-122"/>
                <a:ea typeface="微软雅黑" panose="020B0503020204020204" pitchFamily="34" charset="-122"/>
              </a:rPr>
              <a:t>       </a:t>
            </a:r>
            <a:r>
              <a:rPr lang="zh-CN" altLang="en-US" sz="2000" b="1" kern="0" dirty="0">
                <a:ln w="3175">
                  <a:noFill/>
                </a:ln>
                <a:solidFill>
                  <a:srgbClr val="DBB790"/>
                </a:solidFill>
                <a:latin typeface="微软雅黑" panose="020B0503020204020204" pitchFamily="34" charset="-122"/>
                <a:ea typeface="微软雅黑" panose="020B0503020204020204" pitchFamily="34" charset="-122"/>
              </a:rPr>
              <a:t>造成内容重复性的原因不止可能源于内容存有限，还可能源于内容推荐算法的效率问题，即虽然库存中存在用户感兴趣的内容，但并未如期推荐给用户。这个问题曾出现在音乐领域，如在网易云音乐的使用中，可能存在推荐曲风单一的问题。而如今的网易云音乐偶尔会推送一些特别的歌曲，鬼畜、怀旧经典、游戏BGM……</a:t>
            </a:r>
            <a:endParaRPr lang="zh-CN" altLang="en-US" sz="2000" b="1" kern="0" dirty="0">
              <a:ln w="3175">
                <a:noFill/>
              </a:ln>
              <a:solidFill>
                <a:srgbClr val="DBB790"/>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624177" y="580445"/>
            <a:ext cx="7095392" cy="826936"/>
            <a:chOff x="1001864" y="3015532"/>
            <a:chExt cx="7095392" cy="826936"/>
          </a:xfrm>
        </p:grpSpPr>
        <p:grpSp>
          <p:nvGrpSpPr>
            <p:cNvPr id="17" name="组合 16"/>
            <p:cNvGrpSpPr/>
            <p:nvPr/>
          </p:nvGrpSpPr>
          <p:grpSpPr>
            <a:xfrm>
              <a:off x="1001864" y="3015532"/>
              <a:ext cx="826936" cy="826936"/>
              <a:chOff x="1001864" y="3015532"/>
              <a:chExt cx="826936" cy="826936"/>
            </a:xfrm>
          </p:grpSpPr>
          <p:sp>
            <p:nvSpPr>
              <p:cNvPr id="18" name="剪去单角的矩形 17"/>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19" name="文本框 18"/>
              <p:cNvSpPr txBox="1"/>
              <p:nvPr/>
            </p:nvSpPr>
            <p:spPr>
              <a:xfrm>
                <a:off x="1032715" y="3194859"/>
                <a:ext cx="765234" cy="583565"/>
              </a:xfrm>
              <a:prstGeom prst="rect">
                <a:avLst/>
              </a:prstGeom>
              <a:noFill/>
            </p:spPr>
            <p:txBody>
              <a:bodyPr wrap="square" rtlCol="0">
                <a:spAutoFit/>
              </a:bodyPr>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02</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20" name="组合 19"/>
            <p:cNvGrpSpPr/>
            <p:nvPr/>
          </p:nvGrpSpPr>
          <p:grpSpPr>
            <a:xfrm>
              <a:off x="1859651" y="3031560"/>
              <a:ext cx="6237605" cy="794880"/>
              <a:chOff x="1924715" y="2984754"/>
              <a:chExt cx="6237605" cy="794880"/>
            </a:xfrm>
          </p:grpSpPr>
          <p:sp>
            <p:nvSpPr>
              <p:cNvPr id="21" name="文本框 20"/>
              <p:cNvSpPr txBox="1"/>
              <p:nvPr/>
            </p:nvSpPr>
            <p:spPr>
              <a:xfrm>
                <a:off x="1924715" y="2984754"/>
                <a:ext cx="6237605" cy="521970"/>
              </a:xfrm>
              <a:prstGeom prst="rect">
                <a:avLst/>
              </a:prstGeom>
              <a:noFill/>
            </p:spPr>
            <p:txBody>
              <a:bodyPr wrap="square" rtlCol="0">
                <a:spAutoFit/>
              </a:bodyPr>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 内容数量与推送质量</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问题</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2</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22" name="文本框 21"/>
              <p:cNvSpPr txBox="1"/>
              <p:nvPr/>
            </p:nvSpPr>
            <p:spPr>
              <a:xfrm>
                <a:off x="1924716" y="3518024"/>
                <a:ext cx="2123952" cy="261610"/>
              </a:xfrm>
              <a:prstGeom prst="rect">
                <a:avLst/>
              </a:prstGeom>
              <a:noFill/>
            </p:spPr>
            <p:txBody>
              <a:bodyPr wrap="square" rtlCol="0">
                <a:spAutoFit/>
              </a:bodyPr>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p:tgtEl>
                                          <p:spTgt spid="12"/>
                                        </p:tgtEl>
                                        <p:attrNameLst>
                                          <p:attrName>ppt_y</p:attrName>
                                        </p:attrNameLst>
                                      </p:cBhvr>
                                      <p:tavLst>
                                        <p:tav tm="0">
                                          <p:val>
                                            <p:strVal val="#ppt_y+#ppt_h*1.125000"/>
                                          </p:val>
                                        </p:tav>
                                        <p:tav tm="100000">
                                          <p:val>
                                            <p:strVal val="#ppt_y"/>
                                          </p:val>
                                        </p:tav>
                                      </p:tavLst>
                                    </p:anim>
                                    <p:animEffect transition="in" filter="wipe(up)">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6858000" y="1630589"/>
            <a:ext cx="4354286" cy="4354286"/>
          </a:xfrm>
          <a:prstGeom prst="ellipse">
            <a:avLst/>
          </a:prstGeom>
          <a:gradFill>
            <a:gsLst>
              <a:gs pos="100000">
                <a:srgbClr val="DBB790"/>
              </a:gs>
              <a:gs pos="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1" name="图片 10"/>
          <p:cNvPicPr>
            <a:picLocks noChangeAspect="1"/>
          </p:cNvPicPr>
          <p:nvPr/>
        </p:nvPicPr>
        <p:blipFill>
          <a:blip r:embed="rId1">
            <a:duotone>
              <a:prstClr val="black"/>
              <a:srgbClr val="D9C3A5">
                <a:tint val="50000"/>
                <a:satMod val="180000"/>
              </a:srgbClr>
            </a:duotone>
          </a:blip>
          <a:stretch>
            <a:fillRect/>
          </a:stretch>
        </p:blipFill>
        <p:spPr>
          <a:xfrm>
            <a:off x="6096000" y="2047949"/>
            <a:ext cx="4810051" cy="4810051"/>
          </a:xfrm>
          <a:prstGeom prst="rect">
            <a:avLst/>
          </a:prstGeom>
        </p:spPr>
      </p:pic>
      <p:sp>
        <p:nvSpPr>
          <p:cNvPr id="12" name="矩形 11"/>
          <p:cNvSpPr/>
          <p:nvPr/>
        </p:nvSpPr>
        <p:spPr>
          <a:xfrm>
            <a:off x="1055296" y="1402756"/>
            <a:ext cx="4704319" cy="5169535"/>
          </a:xfrm>
          <a:prstGeom prst="rect">
            <a:avLst/>
          </a:prstGeom>
        </p:spPr>
        <p:txBody>
          <a:bodyPr wrap="square">
            <a:spAutoFit/>
          </a:bodyPr>
          <a:lstStyle/>
          <a:p>
            <a:pPr defTabSz="914400" fontAlgn="base">
              <a:lnSpc>
                <a:spcPct val="150000"/>
              </a:lnSpc>
              <a:spcBef>
                <a:spcPct val="0"/>
              </a:spcBef>
              <a:spcAft>
                <a:spcPct val="0"/>
              </a:spcAft>
              <a:defRPr/>
            </a:pPr>
            <a:r>
              <a:rPr lang="en-US" altLang="zh-CN" sz="2000" b="1" kern="0" dirty="0">
                <a:ln w="3175">
                  <a:noFill/>
                </a:ln>
                <a:solidFill>
                  <a:srgbClr val="DBB790"/>
                </a:solidFill>
                <a:latin typeface="微软雅黑" panose="020B0503020204020204" pitchFamily="34" charset="-122"/>
                <a:ea typeface="微软雅黑" panose="020B0503020204020204" pitchFamily="34" charset="-122"/>
              </a:rPr>
              <a:t>      </a:t>
            </a:r>
            <a:r>
              <a:rPr sz="2000" b="1" kern="0" dirty="0">
                <a:ln w="3175">
                  <a:noFill/>
                </a:ln>
                <a:solidFill>
                  <a:srgbClr val="DBB790"/>
                </a:solidFill>
                <a:latin typeface="微软雅黑" panose="020B0503020204020204" pitchFamily="34" charset="-122"/>
                <a:ea typeface="微软雅黑" panose="020B0503020204020204" pitchFamily="34" charset="-122"/>
              </a:rPr>
              <a:t>提升内容分发算法。增加“社交网络”维度算法，将用户社交网络中其他用户感兴趣的内容经过算法筛选排序后推荐给用户；增加“随机”维度，将用户未曾接触过的tag，按照权重逐步推荐给用户并动态更新用户的“喜好池”。还可以对视频内容本身进行分析。若能将视频中的内容识别出来打上标签，或是根据视频中标签之间的关联更好的还原视频内容，那么用户-视频的匹配效果将非常值得期待。</a:t>
            </a:r>
            <a:endParaRPr sz="2000" b="1" kern="0" dirty="0">
              <a:ln w="3175">
                <a:noFill/>
              </a:ln>
              <a:solidFill>
                <a:srgbClr val="DBB790"/>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624177" y="580445"/>
            <a:ext cx="7095392" cy="826936"/>
            <a:chOff x="1001864" y="3015532"/>
            <a:chExt cx="7095392"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02</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6237605" cy="794880"/>
              <a:chOff x="1924715" y="2984754"/>
              <a:chExt cx="6237605" cy="794880"/>
            </a:xfrm>
          </p:grpSpPr>
          <p:sp>
            <p:nvSpPr>
              <p:cNvPr id="5" name="文本框 4"/>
              <p:cNvSpPr txBox="1"/>
              <p:nvPr/>
            </p:nvSpPr>
            <p:spPr>
              <a:xfrm>
                <a:off x="1924715" y="2984754"/>
                <a:ext cx="6237605" cy="521970"/>
              </a:xfrm>
              <a:prstGeom prst="rect">
                <a:avLst/>
              </a:prstGeom>
              <a:noFill/>
            </p:spPr>
            <p:txBody>
              <a:bodyPr wrap="square" rtlCol="0">
                <a:spAutoFit/>
              </a:bodyPr>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 内容数量与推送质量</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改善措施</a:t>
                </a:r>
                <a:endPar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 name="文本框 5"/>
              <p:cNvSpPr txBox="1"/>
              <p:nvPr/>
            </p:nvSpPr>
            <p:spPr>
              <a:xfrm>
                <a:off x="1924716" y="3518024"/>
                <a:ext cx="2123952" cy="261610"/>
              </a:xfrm>
              <a:prstGeom prst="rect">
                <a:avLst/>
              </a:prstGeom>
              <a:noFill/>
            </p:spPr>
            <p:txBody>
              <a:bodyPr wrap="square" rtlCol="0">
                <a:spAutoFit/>
              </a:bodyPr>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p:tgtEl>
                                          <p:spTgt spid="12"/>
                                        </p:tgtEl>
                                        <p:attrNameLst>
                                          <p:attrName>ppt_y</p:attrName>
                                        </p:attrNameLst>
                                      </p:cBhvr>
                                      <p:tavLst>
                                        <p:tav tm="0">
                                          <p:val>
                                            <p:strVal val="#ppt_y+#ppt_h*1.125000"/>
                                          </p:val>
                                        </p:tav>
                                        <p:tav tm="100000">
                                          <p:val>
                                            <p:strVal val="#ppt_y"/>
                                          </p:val>
                                        </p:tav>
                                      </p:tavLst>
                                    </p:anim>
                                    <p:animEffect transition="in" filter="wipe(up)">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076829" y="2685920"/>
            <a:ext cx="6315046" cy="2306955"/>
          </a:xfrm>
          <a:prstGeom prst="rect">
            <a:avLst/>
          </a:prstGeom>
          <a:noFill/>
          <a:effectLst/>
        </p:spPr>
        <p:txBody>
          <a:bodyPr wrap="square" rtlCol="0">
            <a:spAutoFit/>
          </a:bodyPr>
          <a:lstStyle/>
          <a:p>
            <a:pPr algn="dist"/>
            <a:r>
              <a:rPr kumimoji="1" lang="en-US" altLang="zh-CN"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03</a:t>
            </a:r>
            <a:r>
              <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上瘾可能</a:t>
            </a:r>
            <a:endPar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a:p>
            <a:pPr algn="dist"/>
            <a:r>
              <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引发用户流失</a:t>
            </a:r>
            <a:endParaRPr lang="zh-CN" altLang="en-US" sz="7200" dirty="0">
              <a:solidFill>
                <a:srgbClr val="DCA578"/>
              </a:solidFill>
              <a:latin typeface="黑体" panose="02010609060101010101" pitchFamily="49" charset="-122"/>
              <a:ea typeface="黑体" panose="02010609060101010101" pitchFamily="49" charset="-122"/>
            </a:endParaRPr>
          </a:p>
        </p:txBody>
      </p:sp>
      <p:sp>
        <p:nvSpPr>
          <p:cNvPr id="5" name="文本框 4"/>
          <p:cNvSpPr txBox="1"/>
          <p:nvPr/>
        </p:nvSpPr>
        <p:spPr>
          <a:xfrm>
            <a:off x="1675130" y="1837055"/>
            <a:ext cx="4860925" cy="521970"/>
          </a:xfrm>
          <a:prstGeom prst="rect">
            <a:avLst/>
          </a:prstGeom>
          <a:noFill/>
          <a:effectLst/>
        </p:spPr>
        <p:txBody>
          <a:bodyPr wrap="square" rtlCol="0">
            <a:spAutoFit/>
          </a:bodyPr>
          <a:lstStyle/>
          <a:p>
            <a:pPr algn="dist"/>
            <a:r>
              <a:rPr lang="en-US" altLang="zh-CN" sz="2800" dirty="0">
                <a:solidFill>
                  <a:srgbClr val="DCA578"/>
                </a:solidFill>
                <a:latin typeface="思源黑体 Normal" panose="020B0400000000000000" pitchFamily="34" charset="-122"/>
                <a:ea typeface="思源黑体 Normal" panose="020B0400000000000000" pitchFamily="34" charset="-122"/>
              </a:rPr>
              <a:t>Creative </a:t>
            </a:r>
            <a:endParaRPr lang="zh-CN" altLang="en-US" sz="2800" dirty="0">
              <a:solidFill>
                <a:srgbClr val="DCA578"/>
              </a:solidFill>
              <a:latin typeface="思源黑体 Normal" panose="020B0400000000000000" pitchFamily="34" charset="-122"/>
              <a:ea typeface="思源黑体 Normal" panose="020B0400000000000000" pitchFamily="34" charset="-122"/>
            </a:endParaRPr>
          </a:p>
        </p:txBody>
      </p:sp>
      <p:sp>
        <p:nvSpPr>
          <p:cNvPr id="6" name="文本框 5"/>
          <p:cNvSpPr txBox="1"/>
          <p:nvPr/>
        </p:nvSpPr>
        <p:spPr>
          <a:xfrm>
            <a:off x="4006879" y="5063380"/>
            <a:ext cx="5289562" cy="645160"/>
          </a:xfrm>
          <a:prstGeom prst="rect">
            <a:avLst/>
          </a:prstGeom>
          <a:noFill/>
        </p:spPr>
        <p:txBody>
          <a:bodyPr wrap="square" rtlCol="0">
            <a:spAutoFit/>
          </a:bodyPr>
          <a:lstStyle/>
          <a:p>
            <a:r>
              <a:rPr lang="en-US" altLang="zh-CN" dirty="0">
                <a:solidFill>
                  <a:schemeClr val="bg1"/>
                </a:solidFill>
                <a:latin typeface="思源黑体 Normal" panose="020B0400000000000000" pitchFamily="34" charset="-122"/>
                <a:ea typeface="思源黑体 Normal" panose="020B0400000000000000" pitchFamily="34" charset="-122"/>
              </a:rPr>
              <a:t>Life was like a box of chocolates, you never know what you’re go to get.</a:t>
            </a:r>
            <a:endParaRPr lang="en-US" altLang="zh-CN" dirty="0">
              <a:solidFill>
                <a:schemeClr val="bg1"/>
              </a:solidFill>
              <a:latin typeface="思源黑体 Normal" panose="020B0400000000000000" pitchFamily="34" charset="-122"/>
              <a:ea typeface="思源黑体 Normal" panose="020B0400000000000000" pitchFamily="34" charset="-122"/>
            </a:endParaRPr>
          </a:p>
        </p:txBody>
      </p:sp>
      <p:pic>
        <p:nvPicPr>
          <p:cNvPr id="7" name="그래픽 1"/>
          <p:cNvPicPr>
            <a:picLocks noChangeAspect="1"/>
          </p:cNvPicPr>
          <p:nvPr/>
        </p:nvPicPr>
        <p:blipFill rotWithShape="1">
          <a:blip r:embed="rId1">
            <a:extLst>
              <a:ext uri="{96DAC541-7B7A-43D3-8B79-37D633B846F1}">
                <asvg:svgBlip xmlns:asvg="http://schemas.microsoft.com/office/drawing/2016/SVG/main" r:embed="rId2"/>
              </a:ext>
            </a:extLst>
          </a:blip>
          <a:srcRect b="50000"/>
          <a:stretch>
            <a:fillRect/>
          </a:stretch>
        </p:blipFill>
        <p:spPr>
          <a:xfrm rot="5400000">
            <a:off x="-1075259" y="3632220"/>
            <a:ext cx="4301037" cy="2150519"/>
          </a:xfrm>
          <a:prstGeom prst="rect">
            <a:avLst/>
          </a:prstGeom>
        </p:spPr>
      </p:pic>
      <p:sp>
        <p:nvSpPr>
          <p:cNvPr id="8" name="자유형: 도형 20"/>
          <p:cNvSpPr/>
          <p:nvPr/>
        </p:nvSpPr>
        <p:spPr>
          <a:xfrm>
            <a:off x="9296400" y="5483375"/>
            <a:ext cx="2895600" cy="1374626"/>
          </a:xfrm>
          <a:custGeom>
            <a:avLst/>
            <a:gdLst>
              <a:gd name="connsiteX0" fmla="*/ 1290219 w 2717800"/>
              <a:gd name="connsiteY0" fmla="*/ 0 h 1290219"/>
              <a:gd name="connsiteX1" fmla="*/ 2717800 w 2717800"/>
              <a:gd name="connsiteY1" fmla="*/ 0 h 1290219"/>
              <a:gd name="connsiteX2" fmla="*/ 2717800 w 2717800"/>
              <a:gd name="connsiteY2" fmla="*/ 1290219 h 1290219"/>
              <a:gd name="connsiteX3" fmla="*/ 0 w 2717800"/>
              <a:gd name="connsiteY3" fmla="*/ 1290219 h 1290219"/>
              <a:gd name="connsiteX4" fmla="*/ 1290219 w 2717800"/>
              <a:gd name="connsiteY4" fmla="*/ 0 h 1290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800" h="1290219">
                <a:moveTo>
                  <a:pt x="1290219" y="0"/>
                </a:moveTo>
                <a:lnTo>
                  <a:pt x="2717800" y="0"/>
                </a:lnTo>
                <a:lnTo>
                  <a:pt x="2717800" y="1290219"/>
                </a:lnTo>
                <a:lnTo>
                  <a:pt x="0" y="1290219"/>
                </a:lnTo>
                <a:cubicBezTo>
                  <a:pt x="0" y="577651"/>
                  <a:pt x="577651" y="0"/>
                  <a:pt x="1290219" y="0"/>
                </a:cubicBez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nvGrpSpPr>
          <p:cNvPr id="9" name="그룹 43"/>
          <p:cNvGrpSpPr/>
          <p:nvPr/>
        </p:nvGrpSpPr>
        <p:grpSpPr>
          <a:xfrm>
            <a:off x="0" y="0"/>
            <a:ext cx="1066250" cy="2292931"/>
            <a:chOff x="0" y="0"/>
            <a:chExt cx="1555200" cy="3344400"/>
          </a:xfrm>
        </p:grpSpPr>
        <p:sp>
          <p:nvSpPr>
            <p:cNvPr id="10" name="자유형: 도형 39"/>
            <p:cNvSpPr/>
            <p:nvPr userDrawn="1"/>
          </p:nvSpPr>
          <p:spPr>
            <a:xfrm>
              <a:off x="0" y="0"/>
              <a:ext cx="1555200" cy="3344400"/>
            </a:xfrm>
            <a:custGeom>
              <a:avLst/>
              <a:gdLst>
                <a:gd name="connsiteX0" fmla="*/ 1517100 w 1555200"/>
                <a:gd name="connsiteY0" fmla="*/ 0 h 3344400"/>
                <a:gd name="connsiteX1" fmla="*/ 1555200 w 1555200"/>
                <a:gd name="connsiteY1" fmla="*/ 0 h 3344400"/>
                <a:gd name="connsiteX2" fmla="*/ 1555200 w 1555200"/>
                <a:gd name="connsiteY2" fmla="*/ 3344400 h 3344400"/>
                <a:gd name="connsiteX3" fmla="*/ 0 w 1555200"/>
                <a:gd name="connsiteY3" fmla="*/ 3344400 h 3344400"/>
                <a:gd name="connsiteX4" fmla="*/ 0 w 1555200"/>
                <a:gd name="connsiteY4" fmla="*/ 3306300 h 3344400"/>
                <a:gd name="connsiteX5" fmla="*/ 1517100 w 1555200"/>
                <a:gd name="connsiteY5" fmla="*/ 3306300 h 334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5200" h="3344400">
                  <a:moveTo>
                    <a:pt x="1517100" y="0"/>
                  </a:moveTo>
                  <a:lnTo>
                    <a:pt x="1555200" y="0"/>
                  </a:lnTo>
                  <a:lnTo>
                    <a:pt x="1555200" y="3344400"/>
                  </a:lnTo>
                  <a:lnTo>
                    <a:pt x="0" y="3344400"/>
                  </a:lnTo>
                  <a:lnTo>
                    <a:pt x="0" y="3306300"/>
                  </a:lnTo>
                  <a:lnTo>
                    <a:pt x="1517100" y="3306300"/>
                  </a:ln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
          <p:nvSpPr>
            <p:cNvPr id="11" name="직사각형 7"/>
            <p:cNvSpPr/>
            <p:nvPr userDrawn="1"/>
          </p:nvSpPr>
          <p:spPr>
            <a:xfrm>
              <a:off x="0" y="0"/>
              <a:ext cx="1193800" cy="2984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sp>
        <p:nvSpPr>
          <p:cNvPr id="12" name="직사각형 21"/>
          <p:cNvSpPr/>
          <p:nvPr/>
        </p:nvSpPr>
        <p:spPr>
          <a:xfrm>
            <a:off x="0" y="6096000"/>
            <a:ext cx="2667000" cy="317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pic>
        <p:nvPicPr>
          <p:cNvPr id="13" name="그래픽 26"/>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8906653" y="5697058"/>
            <a:ext cx="523140" cy="1321023"/>
          </a:xfrm>
          <a:prstGeom prst="rect">
            <a:avLst/>
          </a:prstGeom>
        </p:spPr>
      </p:pic>
      <p:pic>
        <p:nvPicPr>
          <p:cNvPr id="14" name="그래픽 29"/>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841939" y="3021555"/>
            <a:ext cx="142875" cy="3371850"/>
          </a:xfrm>
          <a:prstGeom prst="rect">
            <a:avLst/>
          </a:prstGeom>
        </p:spPr>
      </p:pic>
      <p:pic>
        <p:nvPicPr>
          <p:cNvPr id="15" name="그래픽 30"/>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6900" y="444500"/>
            <a:ext cx="1885950" cy="142875"/>
          </a:xfrm>
          <a:prstGeom prst="rect">
            <a:avLst/>
          </a:prstGeom>
        </p:spPr>
      </p:pic>
      <p:pic>
        <p:nvPicPr>
          <p:cNvPr id="16" name="그래픽 32"/>
          <p:cNvPicPr>
            <a:picLocks noChangeAspect="1"/>
          </p:cNvPicPr>
          <p:nvPr/>
        </p:nvPicPr>
        <p:blipFill rotWithShape="1">
          <a:blip r:embed="rId3">
            <a:extLst>
              <a:ext uri="{96DAC541-7B7A-43D3-8B79-37D633B846F1}">
                <asvg:svgBlip xmlns:asvg="http://schemas.microsoft.com/office/drawing/2016/SVG/main" r:embed="rId4"/>
              </a:ext>
            </a:extLst>
          </a:blip>
          <a:srcRect l="87434" b="29953"/>
          <a:stretch>
            <a:fillRect/>
          </a:stretch>
        </p:blipFill>
        <p:spPr>
          <a:xfrm rot="16200000">
            <a:off x="1987320" y="350139"/>
            <a:ext cx="65738" cy="925322"/>
          </a:xfrm>
          <a:prstGeom prst="rect">
            <a:avLst/>
          </a:prstGeom>
        </p:spPr>
      </p:pic>
      <p:sp>
        <p:nvSpPr>
          <p:cNvPr id="17" name="자유형: 도형 42"/>
          <p:cNvSpPr/>
          <p:nvPr/>
        </p:nvSpPr>
        <p:spPr>
          <a:xfrm>
            <a:off x="10934700" y="-1"/>
            <a:ext cx="431291" cy="2071577"/>
          </a:xfrm>
          <a:custGeom>
            <a:avLst/>
            <a:gdLst>
              <a:gd name="connsiteX0" fmla="*/ 0 w 338441"/>
              <a:gd name="connsiteY0" fmla="*/ 0 h 1625600"/>
              <a:gd name="connsiteX1" fmla="*/ 13500 w 338441"/>
              <a:gd name="connsiteY1" fmla="*/ 0 h 1625600"/>
              <a:gd name="connsiteX2" fmla="*/ 13500 w 338441"/>
              <a:gd name="connsiteY2" fmla="*/ 1612100 h 1625600"/>
              <a:gd name="connsiteX3" fmla="*/ 324941 w 338441"/>
              <a:gd name="connsiteY3" fmla="*/ 1612100 h 1625600"/>
              <a:gd name="connsiteX4" fmla="*/ 324941 w 338441"/>
              <a:gd name="connsiteY4" fmla="*/ 0 h 1625600"/>
              <a:gd name="connsiteX5" fmla="*/ 338441 w 338441"/>
              <a:gd name="connsiteY5" fmla="*/ 0 h 1625600"/>
              <a:gd name="connsiteX6" fmla="*/ 338441 w 338441"/>
              <a:gd name="connsiteY6" fmla="*/ 1625600 h 1625600"/>
              <a:gd name="connsiteX7" fmla="*/ 0 w 338441"/>
              <a:gd name="connsiteY7" fmla="*/ 162560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441" h="1625600">
                <a:moveTo>
                  <a:pt x="0" y="0"/>
                </a:moveTo>
                <a:lnTo>
                  <a:pt x="13500" y="0"/>
                </a:lnTo>
                <a:lnTo>
                  <a:pt x="13500" y="1612100"/>
                </a:lnTo>
                <a:lnTo>
                  <a:pt x="324941" y="1612100"/>
                </a:lnTo>
                <a:lnTo>
                  <a:pt x="324941" y="0"/>
                </a:lnTo>
                <a:lnTo>
                  <a:pt x="338441" y="0"/>
                </a:lnTo>
                <a:lnTo>
                  <a:pt x="338441" y="1625600"/>
                </a:lnTo>
                <a:lnTo>
                  <a:pt x="0" y="1625600"/>
                </a:ln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6448327" cy="826936"/>
            <a:chOff x="1001864" y="3015532"/>
            <a:chExt cx="6448327"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03</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5590540" cy="794880"/>
              <a:chOff x="1924715" y="2984754"/>
              <a:chExt cx="5590540" cy="794880"/>
            </a:xfrm>
          </p:grpSpPr>
          <p:sp>
            <p:nvSpPr>
              <p:cNvPr id="5" name="文本框 4"/>
              <p:cNvSpPr txBox="1"/>
              <p:nvPr/>
            </p:nvSpPr>
            <p:spPr>
              <a:xfrm>
                <a:off x="1924715" y="2984754"/>
                <a:ext cx="5590540" cy="521970"/>
              </a:xfrm>
              <a:prstGeom prst="rect">
                <a:avLst/>
              </a:prstGeom>
              <a:noFill/>
            </p:spPr>
            <p:txBody>
              <a:bodyPr wrap="square" rtlCol="0">
                <a:spAutoFit/>
              </a:bodyPr>
              <a:lstStyle/>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上瘾可能引发用户流失</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问题</a:t>
                </a:r>
                <a:endPar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pic>
        <p:nvPicPr>
          <p:cNvPr id="9" name="图片 8"/>
          <p:cNvPicPr>
            <a:picLocks noChangeAspect="1"/>
          </p:cNvPicPr>
          <p:nvPr/>
        </p:nvPicPr>
        <p:blipFill rotWithShape="1">
          <a:blip r:embed="rId1" cstate="screen"/>
          <a:srcRect/>
          <a:stretch>
            <a:fillRect/>
          </a:stretch>
        </p:blipFill>
        <p:spPr>
          <a:xfrm>
            <a:off x="880676" y="1516325"/>
            <a:ext cx="3900487" cy="2194024"/>
          </a:xfrm>
          <a:prstGeom prst="rect">
            <a:avLst/>
          </a:prstGeom>
        </p:spPr>
      </p:pic>
      <p:sp>
        <p:nvSpPr>
          <p:cNvPr id="10" name="矩形 9"/>
          <p:cNvSpPr/>
          <p:nvPr/>
        </p:nvSpPr>
        <p:spPr>
          <a:xfrm>
            <a:off x="4781798" y="1516325"/>
            <a:ext cx="5978603" cy="2194024"/>
          </a:xfrm>
          <a:prstGeom prst="rect">
            <a:avLst/>
          </a:prstGeom>
          <a:gradFill>
            <a:gsLst>
              <a:gs pos="1000">
                <a:srgbClr val="DBB790"/>
              </a:gs>
              <a:gs pos="100000">
                <a:srgbClr val="DDAA77"/>
              </a:gs>
            </a:gsLst>
            <a:lin ang="5400000" scaled="1"/>
          </a:gradFill>
          <a:ln>
            <a:noFill/>
          </a:ln>
          <a:effectLst>
            <a:outerShdw blurRad="609600" sx="102000" sy="102000" algn="ctr" rotWithShape="0">
              <a:srgbClr val="00B0F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5262175" y="1541738"/>
            <a:ext cx="5018087" cy="2168525"/>
          </a:xfrm>
          <a:prstGeom prst="rect">
            <a:avLst/>
          </a:prstGeom>
        </p:spPr>
        <p:txBody>
          <a:bodyPr wrap="square">
            <a:spAutoFit/>
          </a:bodyPr>
          <a:lstStyle/>
          <a:p>
            <a:pPr defTabSz="914400" fontAlgn="base">
              <a:lnSpc>
                <a:spcPct val="150000"/>
              </a:lnSpc>
              <a:spcBef>
                <a:spcPct val="0"/>
              </a:spcBef>
              <a:spcAft>
                <a:spcPct val="0"/>
              </a:spcAft>
              <a:defRPr/>
            </a:pPr>
            <a:r>
              <a:rPr lang="en-US" altLang="zh-CN"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rPr>
              <a:t>抖音通过沉浸式的产品设计与高质量的内容，俘获了大批用户的注意力，随着知识升级，越来越多的用户意识到应该将时间花在未来收益更高的事情，如系统的学习知识、锻炼一门手艺等；而不应将时间花在刷抖音上。</a:t>
            </a:r>
            <a:endParaRPr lang="zh-CN" altLang="en-US"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rotWithShape="1">
          <a:blip r:embed="rId2" cstate="screen"/>
          <a:srcRect/>
          <a:stretch>
            <a:fillRect/>
          </a:stretch>
        </p:blipFill>
        <p:spPr>
          <a:xfrm>
            <a:off x="7320280" y="3710305"/>
            <a:ext cx="3438525" cy="2431415"/>
          </a:xfrm>
          <a:prstGeom prst="rect">
            <a:avLst/>
          </a:prstGeom>
        </p:spPr>
      </p:pic>
      <p:sp>
        <p:nvSpPr>
          <p:cNvPr id="13" name="矩形 12"/>
          <p:cNvSpPr/>
          <p:nvPr/>
        </p:nvSpPr>
        <p:spPr>
          <a:xfrm>
            <a:off x="880110" y="3710305"/>
            <a:ext cx="6440805" cy="2431415"/>
          </a:xfrm>
          <a:prstGeom prst="rect">
            <a:avLst/>
          </a:prstGeom>
          <a:gradFill>
            <a:gsLst>
              <a:gs pos="1000">
                <a:srgbClr val="DBB790"/>
              </a:gs>
              <a:gs pos="100000">
                <a:srgbClr val="DDAA77"/>
              </a:gs>
            </a:gsLst>
            <a:lin ang="5400000" scaled="1"/>
          </a:gradFill>
          <a:ln>
            <a:noFill/>
          </a:ln>
          <a:effectLst>
            <a:outerShdw blurRad="609600" sx="102000" sy="102000" algn="ctr" rotWithShape="0">
              <a:srgbClr val="00B0F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1081405" y="3634105"/>
            <a:ext cx="6163945" cy="2584450"/>
          </a:xfrm>
          <a:prstGeom prst="rect">
            <a:avLst/>
          </a:prstGeom>
          <a:noFill/>
        </p:spPr>
        <p:txBody>
          <a:bodyPr wrap="square" rtlCol="0">
            <a:spAutoFit/>
          </a:bodyPr>
          <a:lstStyle/>
          <a:p>
            <a:pPr>
              <a:lnSpc>
                <a:spcPct val="150000"/>
              </a:lnSpc>
            </a:pPr>
            <a:r>
              <a:rPr kumimoji="1" lang="en-US" altLang="zh-CN" b="1" dirty="0">
                <a:solidFill>
                  <a:schemeClr val="tx1">
                    <a:lumMod val="85000"/>
                    <a:lumOff val="15000"/>
                  </a:schemeClr>
                </a:solidFill>
                <a:latin typeface="微软雅黑" panose="020B0503020204020204" pitchFamily="34" charset="-122"/>
                <a:ea typeface="微软雅黑" panose="020B0503020204020204" pitchFamily="34" charset="-122"/>
              </a:rPr>
              <a:t>        </a:t>
            </a:r>
            <a:r>
              <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抖音是一款娱乐属性的社区产品，它的价值更倾向于让用户在放松、愉悦、分享等情绪中获得短期受益。在抖音中花费的时间是“低回报”的，用户本来只是想用较短的时间调节一下情绪，结果反而投入了更多的时间，甚至产生了“负罪感”。一款产品如果不能持续为用户提供价值，最终会被用户以各种各样的方式所放弃。</a:t>
            </a:r>
            <a:endPar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ppt_y</p:attrName>
                                        </p:attrNameLst>
                                      </p:cBhvr>
                                      <p:tavLst>
                                        <p:tav tm="0">
                                          <p:val>
                                            <p:strVal val="#ppt_y+#ppt_h*1.125000"/>
                                          </p:val>
                                        </p:tav>
                                        <p:tav tm="100000">
                                          <p:val>
                                            <p:strVal val="#ppt_y"/>
                                          </p:val>
                                        </p:tav>
                                      </p:tavLst>
                                    </p:anim>
                                    <p:animEffect transition="in" filter="wipe(up)">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dissolve">
                                      <p:cBhvr>
                                        <p:cTn id="3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6288307" cy="826936"/>
            <a:chOff x="1001864" y="3015532"/>
            <a:chExt cx="6288307"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03</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5430520" cy="794880"/>
              <a:chOff x="1924715" y="2984754"/>
              <a:chExt cx="5430520" cy="794880"/>
            </a:xfrm>
          </p:grpSpPr>
          <p:sp>
            <p:nvSpPr>
              <p:cNvPr id="5" name="文本框 4"/>
              <p:cNvSpPr txBox="1"/>
              <p:nvPr/>
            </p:nvSpPr>
            <p:spPr>
              <a:xfrm>
                <a:off x="1924715" y="2984754"/>
                <a:ext cx="5430520" cy="521970"/>
              </a:xfrm>
              <a:prstGeom prst="rect">
                <a:avLst/>
              </a:prstGeom>
              <a:noFill/>
            </p:spPr>
            <p:txBody>
              <a:bodyPr wrap="square" rtlCol="0">
                <a:spAutoFit/>
              </a:bodyPr>
              <a:lstStyle/>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上瘾可能引发用户流失</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grpSp>
        <p:nvGrpSpPr>
          <p:cNvPr id="22" name="组合 21"/>
          <p:cNvGrpSpPr/>
          <p:nvPr/>
        </p:nvGrpSpPr>
        <p:grpSpPr>
          <a:xfrm>
            <a:off x="683895" y="1747520"/>
            <a:ext cx="4494530" cy="4237355"/>
            <a:chOff x="874713" y="2253343"/>
            <a:chExt cx="3731532" cy="3731532"/>
          </a:xfrm>
        </p:grpSpPr>
        <p:sp>
          <p:nvSpPr>
            <p:cNvPr id="14" name="椭圆 13"/>
            <p:cNvSpPr/>
            <p:nvPr/>
          </p:nvSpPr>
          <p:spPr>
            <a:xfrm>
              <a:off x="874713" y="2253343"/>
              <a:ext cx="3731532" cy="3731532"/>
            </a:xfrm>
            <a:prstGeom prst="ellipse">
              <a:avLst/>
            </a:prstGeom>
            <a:solidFill>
              <a:srgbClr val="DDA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731415" y="3208454"/>
              <a:ext cx="2017073" cy="1997457"/>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正常使用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很少使用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不再使用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19" name="椭圆 18"/>
            <p:cNvSpPr/>
            <p:nvPr/>
          </p:nvSpPr>
          <p:spPr>
            <a:xfrm>
              <a:off x="1436182" y="2828758"/>
              <a:ext cx="2609120" cy="2678002"/>
            </a:xfrm>
            <a:prstGeom prst="ellipse">
              <a:avLst/>
            </a:prstGeom>
            <a:noFill/>
            <a:ln>
              <a:solidFill>
                <a:schemeClr val="tx1">
                  <a:lumMod val="85000"/>
                  <a:lumOff val="1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zh-CN"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694511" y="2571527"/>
              <a:ext cx="2090354" cy="622388"/>
            </a:xfrm>
            <a:prstGeom prst="rect">
              <a:avLst/>
            </a:prstGeom>
            <a:solidFill>
              <a:srgbClr val="DDAA77"/>
            </a:solidFill>
          </p:spPr>
          <p:txBody>
            <a:bodyPr wrap="square" rtlCol="0">
              <a:spAutoFit/>
            </a:bodyPr>
            <a:lstStyle/>
            <a:p>
              <a:pPr algn="ctr"/>
              <a:r>
                <a:rPr kumimoji="1"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大部分产品，用户的放弃轨迹更倾向于</a:t>
              </a:r>
              <a:endParaRPr kumimoji="1"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4919544" y="3777298"/>
            <a:ext cx="2410199" cy="847756"/>
            <a:chOff x="4715709" y="3906838"/>
            <a:chExt cx="2410199" cy="847756"/>
          </a:xfrm>
        </p:grpSpPr>
        <p:grpSp>
          <p:nvGrpSpPr>
            <p:cNvPr id="32" name="组合 31"/>
            <p:cNvGrpSpPr/>
            <p:nvPr/>
          </p:nvGrpSpPr>
          <p:grpSpPr>
            <a:xfrm>
              <a:off x="4985657" y="3906838"/>
              <a:ext cx="1926772" cy="424543"/>
              <a:chOff x="4985657" y="3897085"/>
              <a:chExt cx="1926772" cy="424543"/>
            </a:xfrm>
          </p:grpSpPr>
          <p:cxnSp>
            <p:nvCxnSpPr>
              <p:cNvPr id="30" name="直线箭头连接符 29"/>
              <p:cNvCxnSpPr/>
              <p:nvPr/>
            </p:nvCxnSpPr>
            <p:spPr>
              <a:xfrm>
                <a:off x="4985657" y="3897085"/>
                <a:ext cx="1926772" cy="0"/>
              </a:xfrm>
              <a:prstGeom prst="straightConnector1">
                <a:avLst/>
              </a:prstGeom>
              <a:ln>
                <a:solidFill>
                  <a:srgbClr val="DDAA77"/>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p:cNvCxnSpPr/>
              <p:nvPr/>
            </p:nvCxnSpPr>
            <p:spPr>
              <a:xfrm flipH="1">
                <a:off x="4985657" y="4321628"/>
                <a:ext cx="1926772" cy="0"/>
              </a:xfrm>
              <a:prstGeom prst="straightConnector1">
                <a:avLst/>
              </a:prstGeom>
              <a:ln>
                <a:solidFill>
                  <a:srgbClr val="DDAA77"/>
                </a:solidFill>
                <a:prstDash val="lgDash"/>
                <a:tailEnd type="triangle"/>
              </a:ln>
            </p:spPr>
            <p:style>
              <a:lnRef idx="1">
                <a:schemeClr val="accent1"/>
              </a:lnRef>
              <a:fillRef idx="0">
                <a:schemeClr val="accent1"/>
              </a:fillRef>
              <a:effectRef idx="0">
                <a:schemeClr val="accent1"/>
              </a:effectRef>
              <a:fontRef idx="minor">
                <a:schemeClr val="tx1"/>
              </a:fontRef>
            </p:style>
          </p:cxnSp>
        </p:grpSp>
        <p:sp>
          <p:nvSpPr>
            <p:cNvPr id="34" name="文本框 33"/>
            <p:cNvSpPr txBox="1"/>
            <p:nvPr/>
          </p:nvSpPr>
          <p:spPr>
            <a:xfrm>
              <a:off x="4715709" y="4355814"/>
              <a:ext cx="2410199" cy="398780"/>
            </a:xfrm>
            <a:prstGeom prst="rect">
              <a:avLst/>
            </a:prstGeom>
            <a:noFill/>
          </p:spPr>
          <p:txBody>
            <a:bodyPr wrap="square" rtlCol="0">
              <a:spAutoFit/>
            </a:bodyPr>
            <a:lstStyle/>
            <a:p>
              <a:pPr algn="ct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7235825" y="1747520"/>
            <a:ext cx="4494530" cy="4237355"/>
            <a:chOff x="874713" y="2253343"/>
            <a:chExt cx="3731532" cy="3731532"/>
          </a:xfrm>
        </p:grpSpPr>
        <p:sp>
          <p:nvSpPr>
            <p:cNvPr id="10" name="椭圆 9"/>
            <p:cNvSpPr/>
            <p:nvPr/>
          </p:nvSpPr>
          <p:spPr>
            <a:xfrm>
              <a:off x="874713" y="2253343"/>
              <a:ext cx="3731532" cy="3731532"/>
            </a:xfrm>
            <a:prstGeom prst="ellipse">
              <a:avLst/>
            </a:prstGeom>
            <a:solidFill>
              <a:srgbClr val="DDA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11" name="椭圆 10"/>
            <p:cNvSpPr/>
            <p:nvPr/>
          </p:nvSpPr>
          <p:spPr>
            <a:xfrm>
              <a:off x="1731415" y="3208454"/>
              <a:ext cx="2017073" cy="1997457"/>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正常使用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zh-CN" altLang="en-US"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过度</a:t>
              </a: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a:p>
              <a:pPr algn="ctr"/>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不再使用</a:t>
              </a:r>
              <a:endPar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12" name="椭圆 11"/>
            <p:cNvSpPr/>
            <p:nvPr/>
          </p:nvSpPr>
          <p:spPr>
            <a:xfrm>
              <a:off x="1436182" y="2828758"/>
              <a:ext cx="2609120" cy="2678002"/>
            </a:xfrm>
            <a:prstGeom prst="ellipse">
              <a:avLst/>
            </a:prstGeom>
            <a:noFill/>
            <a:ln>
              <a:solidFill>
                <a:schemeClr val="tx1">
                  <a:lumMod val="85000"/>
                  <a:lumOff val="1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694511" y="2571527"/>
              <a:ext cx="2090354" cy="622388"/>
            </a:xfrm>
            <a:prstGeom prst="rect">
              <a:avLst/>
            </a:prstGeom>
            <a:solidFill>
              <a:srgbClr val="DDAA77"/>
            </a:solidFill>
          </p:spPr>
          <p:txBody>
            <a:bodyPr wrap="square" rtlCol="0">
              <a:spAutoFit/>
            </a:bodyPr>
            <a:p>
              <a:pPr algn="ctr"/>
              <a:r>
                <a:rPr kumimoji="1"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对于抖音，也许这种放弃轨迹会是</a:t>
              </a:r>
              <a:endParaRPr kumimoji="1"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barn(inVertical)">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直线箭头连接符 12"/>
          <p:cNvCxnSpPr/>
          <p:nvPr/>
        </p:nvCxnSpPr>
        <p:spPr>
          <a:xfrm>
            <a:off x="1911668" y="3785616"/>
            <a:ext cx="5012988" cy="0"/>
          </a:xfrm>
          <a:prstGeom prst="straightConnector1">
            <a:avLst/>
          </a:prstGeom>
          <a:ln>
            <a:solidFill>
              <a:srgbClr val="DBB790"/>
            </a:solidFill>
            <a:prstDash val="lgDash"/>
            <a:tailEnd type="triangle"/>
          </a:ln>
        </p:spPr>
        <p:style>
          <a:lnRef idx="1">
            <a:schemeClr val="accent1"/>
          </a:lnRef>
          <a:fillRef idx="0">
            <a:schemeClr val="accent1"/>
          </a:fillRef>
          <a:effectRef idx="0">
            <a:schemeClr val="accent1"/>
          </a:effectRef>
          <a:fontRef idx="minor">
            <a:schemeClr val="tx1"/>
          </a:fontRef>
        </p:style>
      </p:cxnSp>
      <p:grpSp>
        <p:nvGrpSpPr>
          <p:cNvPr id="60" name="组合 59"/>
          <p:cNvGrpSpPr/>
          <p:nvPr/>
        </p:nvGrpSpPr>
        <p:grpSpPr>
          <a:xfrm>
            <a:off x="822303" y="2300926"/>
            <a:ext cx="5065317" cy="940798"/>
            <a:chOff x="822303" y="2300926"/>
            <a:chExt cx="5065317" cy="940798"/>
          </a:xfrm>
        </p:grpSpPr>
        <p:grpSp>
          <p:nvGrpSpPr>
            <p:cNvPr id="16" name="组合 15"/>
            <p:cNvGrpSpPr/>
            <p:nvPr/>
          </p:nvGrpSpPr>
          <p:grpSpPr>
            <a:xfrm>
              <a:off x="822303" y="2300926"/>
              <a:ext cx="1514437" cy="940798"/>
              <a:chOff x="822303" y="2300926"/>
              <a:chExt cx="1514437" cy="940798"/>
            </a:xfrm>
          </p:grpSpPr>
          <p:sp>
            <p:nvSpPr>
              <p:cNvPr id="11" name="椭圆 10"/>
              <p:cNvSpPr/>
              <p:nvPr/>
            </p:nvSpPr>
            <p:spPr>
              <a:xfrm rot="1748393">
                <a:off x="822303" y="2300926"/>
                <a:ext cx="734790" cy="734790"/>
              </a:xfrm>
              <a:prstGeom prst="ellipse">
                <a:avLst/>
              </a:prstGeom>
              <a:gradFill>
                <a:gsLst>
                  <a:gs pos="1000">
                    <a:srgbClr val="DBB790">
                      <a:alpha val="0"/>
                    </a:srgbClr>
                  </a:gs>
                  <a:gs pos="98000">
                    <a:srgbClr val="DDAA77">
                      <a:alpha val="38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874713" y="2980114"/>
                <a:ext cx="1462027" cy="261610"/>
              </a:xfrm>
              <a:prstGeom prst="rect">
                <a:avLst/>
              </a:prstGeom>
              <a:noFill/>
            </p:spPr>
            <p:txBody>
              <a:bodyPr wrap="square" rtlCol="0">
                <a:spAutoFit/>
              </a:bodyPr>
              <a:lstStyle/>
              <a:p>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nvGrpSpPr>
            <p:cNvPr id="24" name="组合 23"/>
            <p:cNvGrpSpPr/>
            <p:nvPr/>
          </p:nvGrpSpPr>
          <p:grpSpPr>
            <a:xfrm>
              <a:off x="2606393" y="2357857"/>
              <a:ext cx="3262630" cy="826770"/>
              <a:chOff x="2630411" y="2314067"/>
              <a:chExt cx="3262630" cy="826770"/>
            </a:xfrm>
          </p:grpSpPr>
          <p:sp>
            <p:nvSpPr>
              <p:cNvPr id="22" name="剪去单角的矩形 21"/>
              <p:cNvSpPr/>
              <p:nvPr/>
            </p:nvSpPr>
            <p:spPr>
              <a:xfrm flipH="1">
                <a:off x="2630411" y="2314067"/>
                <a:ext cx="3262630" cy="826770"/>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3" name="矩形 22"/>
              <p:cNvSpPr/>
              <p:nvPr/>
            </p:nvSpPr>
            <p:spPr>
              <a:xfrm>
                <a:off x="2829801" y="2497582"/>
                <a:ext cx="2864485" cy="460375"/>
              </a:xfrm>
              <a:prstGeom prst="rect">
                <a:avLst/>
              </a:prstGeom>
            </p:spPr>
            <p:txBody>
              <a:bodyPr wrap="square">
                <a:spAutoFit/>
              </a:bodyPr>
              <a:lstStyle/>
              <a:p>
                <a:pPr algn="ctr" defTabSz="914400" fontAlgn="base">
                  <a:spcBef>
                    <a:spcPct val="0"/>
                  </a:spcBef>
                  <a:spcAft>
                    <a:spcPct val="0"/>
                  </a:spcAft>
                  <a:defRPr/>
                </a:pPr>
                <a:r>
                  <a:rPr lang="zh-CN" altLang="en-US" sz="2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rPr>
                  <a:t>完成自己的价值</a:t>
                </a:r>
                <a:endParaRPr lang="zh-CN" altLang="en-US" sz="2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5135777" y="2658317"/>
              <a:ext cx="751843" cy="306705"/>
            </a:xfrm>
            <a:prstGeom prst="rect">
              <a:avLst/>
            </a:prstGeom>
          </p:spPr>
          <p:txBody>
            <a:bodyPr wrap="square">
              <a:spAutoFit/>
            </a:bodyPr>
            <a:lstStyle/>
            <a:p>
              <a:pPr algn="ctr" defTabSz="914400" fontAlgn="base">
                <a:spcBef>
                  <a:spcPct val="0"/>
                </a:spcBef>
                <a:spcAft>
                  <a:spcPct val="0"/>
                </a:spcAft>
                <a:defRPr/>
              </a:pPr>
              <a:endParaRPr lang="zh-CN" altLang="en-US" sz="1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848507" y="4548791"/>
            <a:ext cx="5001648" cy="940798"/>
            <a:chOff x="848507" y="4548791"/>
            <a:chExt cx="5001648" cy="940798"/>
          </a:xfrm>
        </p:grpSpPr>
        <p:grpSp>
          <p:nvGrpSpPr>
            <p:cNvPr id="17" name="组合 16"/>
            <p:cNvGrpSpPr/>
            <p:nvPr/>
          </p:nvGrpSpPr>
          <p:grpSpPr>
            <a:xfrm>
              <a:off x="848507" y="4548791"/>
              <a:ext cx="1514437" cy="940798"/>
              <a:chOff x="822303" y="2300926"/>
              <a:chExt cx="1514437" cy="940798"/>
            </a:xfrm>
          </p:grpSpPr>
          <p:sp>
            <p:nvSpPr>
              <p:cNvPr id="19" name="椭圆 18"/>
              <p:cNvSpPr/>
              <p:nvPr/>
            </p:nvSpPr>
            <p:spPr>
              <a:xfrm rot="1748393">
                <a:off x="822303" y="2300926"/>
                <a:ext cx="734790" cy="734790"/>
              </a:xfrm>
              <a:prstGeom prst="ellipse">
                <a:avLst/>
              </a:prstGeom>
              <a:gradFill>
                <a:gsLst>
                  <a:gs pos="1000">
                    <a:srgbClr val="DBB790">
                      <a:alpha val="0"/>
                    </a:srgbClr>
                  </a:gs>
                  <a:gs pos="98000">
                    <a:srgbClr val="DDAA77">
                      <a:alpha val="38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文本框 19"/>
              <p:cNvSpPr txBox="1"/>
              <p:nvPr/>
            </p:nvSpPr>
            <p:spPr>
              <a:xfrm>
                <a:off x="874713" y="2980114"/>
                <a:ext cx="1462027" cy="261610"/>
              </a:xfrm>
              <a:prstGeom prst="rect">
                <a:avLst/>
              </a:prstGeom>
              <a:noFill/>
            </p:spPr>
            <p:txBody>
              <a:bodyPr wrap="square" rtlCol="0">
                <a:spAutoFit/>
              </a:bodyPr>
              <a:lstStyle/>
              <a:p>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sp>
          <p:nvSpPr>
            <p:cNvPr id="33" name="矩形 32"/>
            <p:cNvSpPr/>
            <p:nvPr/>
          </p:nvSpPr>
          <p:spPr>
            <a:xfrm>
              <a:off x="2643940" y="4906182"/>
              <a:ext cx="751843" cy="307777"/>
            </a:xfrm>
            <a:prstGeom prst="rect">
              <a:avLst/>
            </a:prstGeom>
          </p:spPr>
          <p:txBody>
            <a:bodyPr wrap="square">
              <a:spAutoFit/>
            </a:bodyPr>
            <a:lstStyle/>
            <a:p>
              <a:pPr algn="ctr" defTabSz="914400" fontAlgn="base">
                <a:spcBef>
                  <a:spcPct val="0"/>
                </a:spcBef>
                <a:spcAft>
                  <a:spcPct val="0"/>
                </a:spcAft>
                <a:defRPr/>
              </a:pPr>
              <a:r>
                <a:rPr kumimoji="1"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rPr>
                <a:t>金融</a:t>
              </a:r>
              <a:endParaRPr lang="zh-CN" altLang="en-US" sz="1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3871126" y="4906182"/>
              <a:ext cx="751843" cy="307777"/>
            </a:xfrm>
            <a:prstGeom prst="rect">
              <a:avLst/>
            </a:prstGeom>
          </p:spPr>
          <p:txBody>
            <a:bodyPr wrap="square">
              <a:spAutoFit/>
            </a:bodyPr>
            <a:lstStyle/>
            <a:p>
              <a:pPr algn="ctr" defTabSz="914400" fontAlgn="base">
                <a:spcBef>
                  <a:spcPct val="0"/>
                </a:spcBef>
                <a:spcAft>
                  <a:spcPct val="0"/>
                </a:spcAft>
                <a:defRPr/>
              </a:pPr>
              <a:r>
                <a:rPr kumimoji="1"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rPr>
                <a:t>金融</a:t>
              </a:r>
              <a:endParaRPr lang="zh-CN" altLang="en-US" sz="1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5098312" y="4906182"/>
              <a:ext cx="751843" cy="307777"/>
            </a:xfrm>
            <a:prstGeom prst="rect">
              <a:avLst/>
            </a:prstGeom>
          </p:spPr>
          <p:txBody>
            <a:bodyPr wrap="square">
              <a:spAutoFit/>
            </a:bodyPr>
            <a:lstStyle/>
            <a:p>
              <a:pPr algn="ctr" defTabSz="914400" fontAlgn="base">
                <a:spcBef>
                  <a:spcPct val="0"/>
                </a:spcBef>
                <a:spcAft>
                  <a:spcPct val="0"/>
                </a:spcAft>
                <a:defRPr/>
              </a:pPr>
              <a:r>
                <a:rPr kumimoji="1"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rPr>
                <a:t>金融</a:t>
              </a:r>
              <a:endParaRPr lang="zh-CN" altLang="en-US" sz="1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7280895" y="2168802"/>
            <a:ext cx="4798787" cy="2814955"/>
            <a:chOff x="6569695" y="2286912"/>
            <a:chExt cx="4798787" cy="2814955"/>
          </a:xfrm>
        </p:grpSpPr>
        <p:sp>
          <p:nvSpPr>
            <p:cNvPr id="44" name="文本框 43"/>
            <p:cNvSpPr txBox="1"/>
            <p:nvPr/>
          </p:nvSpPr>
          <p:spPr>
            <a:xfrm>
              <a:off x="6732969" y="2955861"/>
              <a:ext cx="1462027" cy="261610"/>
            </a:xfrm>
            <a:prstGeom prst="rect">
              <a:avLst/>
            </a:prstGeom>
            <a:noFill/>
          </p:spPr>
          <p:txBody>
            <a:bodyPr wrap="square" rtlCol="0">
              <a:spAutoFit/>
            </a:bodyPr>
            <a:lstStyle/>
            <a:p>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nvGrpSpPr>
            <p:cNvPr id="49" name="组合 48"/>
            <p:cNvGrpSpPr/>
            <p:nvPr/>
          </p:nvGrpSpPr>
          <p:grpSpPr>
            <a:xfrm>
              <a:off x="6569695" y="2286912"/>
              <a:ext cx="2740025" cy="2814955"/>
              <a:chOff x="6694577" y="2063556"/>
              <a:chExt cx="2740025" cy="2814955"/>
            </a:xfrm>
          </p:grpSpPr>
          <p:sp>
            <p:nvSpPr>
              <p:cNvPr id="45" name="椭圆 44"/>
              <p:cNvSpPr/>
              <p:nvPr/>
            </p:nvSpPr>
            <p:spPr>
              <a:xfrm>
                <a:off x="6694577" y="2063556"/>
                <a:ext cx="2740025" cy="2814955"/>
              </a:xfrm>
              <a:prstGeom prst="ellipse">
                <a:avLst/>
              </a:prstGeom>
              <a:gradFill>
                <a:gsLst>
                  <a:gs pos="1000">
                    <a:srgbClr val="DBB790">
                      <a:alpha val="30000"/>
                    </a:srgbClr>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8" name="组合 47"/>
              <p:cNvGrpSpPr/>
              <p:nvPr/>
            </p:nvGrpSpPr>
            <p:grpSpPr>
              <a:xfrm>
                <a:off x="6713773" y="2756394"/>
                <a:ext cx="2518410" cy="1611437"/>
                <a:chOff x="6781128" y="3550970"/>
                <a:chExt cx="2518410" cy="1611437"/>
              </a:xfrm>
            </p:grpSpPr>
            <p:sp>
              <p:nvSpPr>
                <p:cNvPr id="46" name="矩形 45"/>
                <p:cNvSpPr/>
                <p:nvPr/>
              </p:nvSpPr>
              <p:spPr>
                <a:xfrm>
                  <a:off x="7027508" y="3550970"/>
                  <a:ext cx="2272030" cy="1568450"/>
                </a:xfrm>
                <a:prstGeom prst="rect">
                  <a:avLst/>
                </a:prstGeom>
              </p:spPr>
              <p:txBody>
                <a:bodyPr wrap="square">
                  <a:spAutoFit/>
                </a:bodyPr>
                <a:lstStyle/>
                <a:p>
                  <a:pPr algn="ctr" defTabSz="914400" fontAlgn="base">
                    <a:spcBef>
                      <a:spcPct val="0"/>
                    </a:spcBef>
                    <a:spcAft>
                      <a:spcPct val="0"/>
                    </a:spcAft>
                    <a:defRPr/>
                  </a:pPr>
                  <a:r>
                    <a:rPr lang="zh-CN" altLang="en-US" sz="2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rPr>
                    <a:t>隔一段时间或一个小时，进行一次使用时长的提醒。</a:t>
                  </a:r>
                  <a:endParaRPr lang="zh-CN" altLang="en-US" sz="2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6781128" y="4916186"/>
                  <a:ext cx="1462027" cy="246221"/>
                </a:xfrm>
                <a:prstGeom prst="rect">
                  <a:avLst/>
                </a:prstGeom>
                <a:noFill/>
              </p:spPr>
              <p:txBody>
                <a:bodyPr wrap="square" rtlCol="0">
                  <a:spAutoFit/>
                </a:bodyPr>
                <a:lstStyle/>
                <a:p>
                  <a:pPr algn="ctr"/>
                  <a:r>
                    <a:rPr kumimoji="1" lang="en-GB" altLang="zh-CN" sz="1000" i="1" dirty="0">
                      <a:solidFill>
                        <a:schemeClr val="tx1">
                          <a:lumMod val="85000"/>
                          <a:lumOff val="15000"/>
                        </a:schemeClr>
                      </a:solidFill>
                      <a:latin typeface="Avenir Medium Oblique" panose="02000503020000020003" pitchFamily="2" charset="0"/>
                      <a:ea typeface="YouSheBiaoTiHei" pitchFamily="2" charset="-122"/>
                    </a:rPr>
                    <a:t>INTRODUCTION</a:t>
                  </a:r>
                  <a:endParaRPr kumimoji="1" lang="zh-CN" altLang="en-US" sz="1000" i="1" dirty="0">
                    <a:solidFill>
                      <a:schemeClr val="tx1">
                        <a:lumMod val="85000"/>
                        <a:lumOff val="15000"/>
                      </a:schemeClr>
                    </a:solidFill>
                    <a:latin typeface="Avenir Medium Oblique" panose="02000503020000020003" pitchFamily="2" charset="0"/>
                    <a:ea typeface="YouSheBiaoTiHei" pitchFamily="2" charset="-122"/>
                  </a:endParaRPr>
                </a:p>
              </p:txBody>
            </p:sp>
          </p:grpSp>
        </p:grpSp>
        <p:sp>
          <p:nvSpPr>
            <p:cNvPr id="54" name="文本框 53"/>
            <p:cNvSpPr txBox="1"/>
            <p:nvPr/>
          </p:nvSpPr>
          <p:spPr>
            <a:xfrm>
              <a:off x="8247673" y="4344966"/>
              <a:ext cx="1462027" cy="246221"/>
            </a:xfrm>
            <a:prstGeom prst="rect">
              <a:avLst/>
            </a:prstGeom>
            <a:noFill/>
          </p:spPr>
          <p:txBody>
            <a:bodyPr wrap="square" rtlCol="0">
              <a:spAutoFit/>
            </a:bodyPr>
            <a:lstStyle/>
            <a:p>
              <a:pPr algn="ctr"/>
              <a:r>
                <a:rPr kumimoji="1" lang="en-GB" altLang="zh-CN" sz="1000" i="1" dirty="0">
                  <a:solidFill>
                    <a:schemeClr val="tx1">
                      <a:lumMod val="85000"/>
                      <a:lumOff val="15000"/>
                    </a:schemeClr>
                  </a:solidFill>
                  <a:latin typeface="Avenir Medium Oblique" panose="02000503020000020003" pitchFamily="2" charset="0"/>
                  <a:ea typeface="YouSheBiaoTiHei" pitchFamily="2" charset="-122"/>
                </a:rPr>
                <a:t>INTRODUCTION</a:t>
              </a:r>
              <a:endParaRPr kumimoji="1" lang="zh-CN" altLang="en-US" sz="1000" i="1" dirty="0">
                <a:solidFill>
                  <a:schemeClr val="tx1">
                    <a:lumMod val="85000"/>
                    <a:lumOff val="15000"/>
                  </a:schemeClr>
                </a:solidFill>
                <a:latin typeface="Avenir Medium Oblique" panose="02000503020000020003" pitchFamily="2" charset="0"/>
                <a:ea typeface="YouSheBiaoTiHei" pitchFamily="2" charset="-122"/>
              </a:endParaRPr>
            </a:p>
          </p:txBody>
        </p:sp>
        <p:sp>
          <p:nvSpPr>
            <p:cNvPr id="59" name="文本框 58"/>
            <p:cNvSpPr txBox="1"/>
            <p:nvPr/>
          </p:nvSpPr>
          <p:spPr>
            <a:xfrm>
              <a:off x="9906455" y="4344966"/>
              <a:ext cx="1462027" cy="246221"/>
            </a:xfrm>
            <a:prstGeom prst="rect">
              <a:avLst/>
            </a:prstGeom>
            <a:noFill/>
          </p:spPr>
          <p:txBody>
            <a:bodyPr wrap="square" rtlCol="0">
              <a:spAutoFit/>
            </a:bodyPr>
            <a:lstStyle/>
            <a:p>
              <a:pPr algn="ctr"/>
              <a:r>
                <a:rPr kumimoji="1" lang="en-GB" altLang="zh-CN" sz="1000" i="1" dirty="0">
                  <a:solidFill>
                    <a:schemeClr val="tx1">
                      <a:lumMod val="85000"/>
                      <a:lumOff val="15000"/>
                    </a:schemeClr>
                  </a:solidFill>
                  <a:latin typeface="Avenir Medium Oblique" panose="02000503020000020003" pitchFamily="2" charset="0"/>
                  <a:ea typeface="YouSheBiaoTiHei" pitchFamily="2" charset="-122"/>
                </a:rPr>
                <a:t>INTRODUCTION</a:t>
              </a:r>
              <a:endParaRPr kumimoji="1" lang="zh-CN" altLang="en-US" sz="1000" i="1" dirty="0">
                <a:solidFill>
                  <a:schemeClr val="tx1">
                    <a:lumMod val="85000"/>
                    <a:lumOff val="15000"/>
                  </a:schemeClr>
                </a:solidFill>
                <a:latin typeface="Avenir Medium Oblique" panose="02000503020000020003" pitchFamily="2" charset="0"/>
                <a:ea typeface="YouSheBiaoTiHei" pitchFamily="2" charset="-122"/>
              </a:endParaRPr>
            </a:p>
          </p:txBody>
        </p:sp>
      </p:grpSp>
      <p:sp>
        <p:nvSpPr>
          <p:cNvPr id="9" name="剪去单角的矩形 8"/>
          <p:cNvSpPr/>
          <p:nvPr/>
        </p:nvSpPr>
        <p:spPr>
          <a:xfrm flipH="1">
            <a:off x="2643858" y="4570197"/>
            <a:ext cx="3262630" cy="826770"/>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p>
        </p:txBody>
      </p:sp>
      <p:sp>
        <p:nvSpPr>
          <p:cNvPr id="12" name="矩形 11"/>
          <p:cNvSpPr/>
          <p:nvPr/>
        </p:nvSpPr>
        <p:spPr>
          <a:xfrm>
            <a:off x="2985488" y="4586707"/>
            <a:ext cx="2864485" cy="829945"/>
          </a:xfrm>
          <a:prstGeom prst="rect">
            <a:avLst/>
          </a:prstGeom>
        </p:spPr>
        <p:txBody>
          <a:bodyPr wrap="square">
            <a:spAutoFit/>
          </a:bodyPr>
          <a:p>
            <a:pPr algn="ctr"/>
            <a:r>
              <a:rPr kumimoji="1" lang="zh-CN" altLang="en-US" sz="2400" b="1" dirty="0">
                <a:sym typeface="+mn-ea"/>
              </a:rPr>
              <a:t>让用户在娱乐时间中感到“刚刚好”</a:t>
            </a:r>
            <a:endParaRPr lang="zh-CN" altLang="en-US" sz="2400" b="1" kern="0" dirty="0">
              <a:ln w="3175">
                <a:noFill/>
              </a:ln>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624177" y="580445"/>
            <a:ext cx="7246522" cy="826936"/>
            <a:chOff x="1001864" y="3015532"/>
            <a:chExt cx="7246522" cy="826936"/>
          </a:xfrm>
        </p:grpSpPr>
        <p:grpSp>
          <p:nvGrpSpPr>
            <p:cNvPr id="21" name="组合 20"/>
            <p:cNvGrpSpPr/>
            <p:nvPr/>
          </p:nvGrpSpPr>
          <p:grpSpPr>
            <a:xfrm>
              <a:off x="1001864" y="3015532"/>
              <a:ext cx="826936" cy="826936"/>
              <a:chOff x="1001864" y="3015532"/>
              <a:chExt cx="826936" cy="826936"/>
            </a:xfrm>
          </p:grpSpPr>
          <p:sp>
            <p:nvSpPr>
              <p:cNvPr id="40" name="剪去单角的矩形 39"/>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61" name="文本框 60"/>
              <p:cNvSpPr txBox="1"/>
              <p:nvPr/>
            </p:nvSpPr>
            <p:spPr>
              <a:xfrm>
                <a:off x="1032715" y="3194859"/>
                <a:ext cx="765234" cy="583565"/>
              </a:xfrm>
              <a:prstGeom prst="rect">
                <a:avLst/>
              </a:prstGeom>
              <a:noFill/>
            </p:spPr>
            <p:txBody>
              <a:bodyPr wrap="square" rtlCol="0">
                <a:spAutoFit/>
              </a:bodyPr>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03</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64" name="组合 63"/>
            <p:cNvGrpSpPr/>
            <p:nvPr/>
          </p:nvGrpSpPr>
          <p:grpSpPr>
            <a:xfrm>
              <a:off x="1859651" y="3031560"/>
              <a:ext cx="6388735" cy="794880"/>
              <a:chOff x="1924715" y="2984754"/>
              <a:chExt cx="6388735" cy="794880"/>
            </a:xfrm>
          </p:grpSpPr>
          <p:sp>
            <p:nvSpPr>
              <p:cNvPr id="65" name="文本框 64"/>
              <p:cNvSpPr txBox="1"/>
              <p:nvPr/>
            </p:nvSpPr>
            <p:spPr>
              <a:xfrm>
                <a:off x="1924715" y="2984754"/>
                <a:ext cx="6388735" cy="521970"/>
              </a:xfrm>
              <a:prstGeom prst="rect">
                <a:avLst/>
              </a:prstGeom>
              <a:noFill/>
            </p:spPr>
            <p:txBody>
              <a:bodyPr wrap="square" rtlCol="0">
                <a:spAutoFit/>
              </a:bodyPr>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上瘾可能引发用户流失</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措施</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1</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6" name="文本框 65"/>
              <p:cNvSpPr txBox="1"/>
              <p:nvPr/>
            </p:nvSpPr>
            <p:spPr>
              <a:xfrm>
                <a:off x="1924716" y="3518024"/>
                <a:ext cx="2123952" cy="261610"/>
              </a:xfrm>
              <a:prstGeom prst="rect">
                <a:avLst/>
              </a:prstGeom>
              <a:noFill/>
            </p:spPr>
            <p:txBody>
              <a:bodyPr wrap="square" rtlCol="0">
                <a:spAutoFit/>
              </a:bodyPr>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0-#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fill="hold"/>
                                        <p:tgtEl>
                                          <p:spTgt spid="62"/>
                                        </p:tgtEl>
                                        <p:attrNameLst>
                                          <p:attrName>ppt_x</p:attrName>
                                        </p:attrNameLst>
                                      </p:cBhvr>
                                      <p:tavLst>
                                        <p:tav tm="0">
                                          <p:val>
                                            <p:strVal val="0-#ppt_w/2"/>
                                          </p:val>
                                        </p:tav>
                                        <p:tav tm="100000">
                                          <p:val>
                                            <p:strVal val="#ppt_x"/>
                                          </p:val>
                                        </p:tav>
                                      </p:tavLst>
                                    </p:anim>
                                    <p:anim calcmode="lin" valueType="num">
                                      <p:cBhvr additive="base">
                                        <p:cTn id="20" dur="500" fill="hold"/>
                                        <p:tgtEl>
                                          <p:spTgt spid="62"/>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ppt_x"/>
                                          </p:val>
                                        </p:tav>
                                        <p:tav tm="100000">
                                          <p:val>
                                            <p:strVal val="#ppt_x"/>
                                          </p:val>
                                        </p:tav>
                                      </p:tavLst>
                                    </p:anim>
                                    <p:anim calcmode="lin" valueType="num">
                                      <p:cBhvr additive="base">
                                        <p:cTn id="26"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剪去单角的矩形 10"/>
          <p:cNvSpPr/>
          <p:nvPr/>
        </p:nvSpPr>
        <p:spPr>
          <a:xfrm flipH="1">
            <a:off x="874712" y="2168524"/>
            <a:ext cx="2528445" cy="3816349"/>
          </a:xfrm>
          <a:prstGeom prst="snip1Rect">
            <a:avLst>
              <a:gd name="adj" fmla="val 19154"/>
            </a:avLst>
          </a:prstGeom>
          <a:blipFill dpi="0" rotWithShape="0">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7" name="组合 16"/>
          <p:cNvGrpSpPr/>
          <p:nvPr/>
        </p:nvGrpSpPr>
        <p:grpSpPr>
          <a:xfrm>
            <a:off x="4013294" y="2113998"/>
            <a:ext cx="6776720" cy="3870960"/>
            <a:chOff x="4018274" y="1204569"/>
            <a:chExt cx="6776720" cy="3870960"/>
          </a:xfrm>
        </p:grpSpPr>
        <p:sp>
          <p:nvSpPr>
            <p:cNvPr id="13" name="剪去单角的矩形 12"/>
            <p:cNvSpPr>
              <a:spLocks noChangeAspect="1"/>
            </p:cNvSpPr>
            <p:nvPr/>
          </p:nvSpPr>
          <p:spPr>
            <a:xfrm flipH="1">
              <a:off x="4018274" y="1204569"/>
              <a:ext cx="6776720" cy="3870960"/>
            </a:xfrm>
            <a:prstGeom prst="snip1Rect">
              <a:avLst>
                <a:gd name="adj" fmla="val 19154"/>
              </a:avLst>
            </a:prstGeom>
            <a:gradFill>
              <a:gsLst>
                <a:gs pos="1000">
                  <a:srgbClr val="DBB790">
                    <a:alpha val="17000"/>
                  </a:srgbClr>
                </a:gs>
                <a:gs pos="99000">
                  <a:srgbClr val="DDAA77">
                    <a:alpha val="1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4522464" y="2355824"/>
              <a:ext cx="5941060" cy="1568450"/>
            </a:xfrm>
            <a:prstGeom prst="rect">
              <a:avLst/>
            </a:prstGeom>
          </p:spPr>
          <p:txBody>
            <a:bodyPr wrap="square">
              <a:spAutoFit/>
            </a:bodyPr>
            <a:lstStyle/>
            <a:p>
              <a:pPr defTabSz="914400" fontAlgn="base">
                <a:spcBef>
                  <a:spcPct val="0"/>
                </a:spcBef>
                <a:spcAft>
                  <a:spcPct val="0"/>
                </a:spcAft>
                <a:defRPr/>
              </a:pPr>
              <a:r>
                <a:rPr lang="en-US" altLang="zh-CN" sz="2400" b="1" kern="0" dirty="0">
                  <a:ln w="3175">
                    <a:noFill/>
                  </a:ln>
                  <a:solidFill>
                    <a:srgbClr val="DBB790"/>
                  </a:solidFill>
                  <a:latin typeface="Avenir Black Oblique" panose="02000503020000020003" pitchFamily="2" charset="0"/>
                  <a:ea typeface="微软雅黑" panose="020B0503020204020204" pitchFamily="34" charset="-122"/>
                </a:rPr>
                <a:t>       </a:t>
              </a:r>
              <a:r>
                <a:rPr lang="zh-CN" altLang="en-US" sz="2400" b="1" kern="0" dirty="0">
                  <a:ln w="3175">
                    <a:noFill/>
                  </a:ln>
                  <a:solidFill>
                    <a:srgbClr val="DBB790"/>
                  </a:solidFill>
                  <a:latin typeface="Avenir Black Oblique" panose="02000503020000020003" pitchFamily="2" charset="0"/>
                  <a:ea typeface="微软雅黑" panose="020B0503020204020204" pitchFamily="34" charset="-122"/>
                </a:rPr>
                <a:t>“知识型”内容的配比随使用时长逐步升高，甚至借机向用户推送一些用户可能不那么感兴趣的内容，让用户自行离开，同时丰富自己的用户标签体系。</a:t>
              </a:r>
              <a:endParaRPr lang="zh-CN" altLang="en-US" sz="2400" b="1" kern="0" dirty="0">
                <a:ln w="3175">
                  <a:noFill/>
                </a:ln>
                <a:solidFill>
                  <a:srgbClr val="DBB790"/>
                </a:solidFill>
                <a:latin typeface="Avenir Black Oblique" panose="02000503020000020003" pitchFamily="2" charset="0"/>
                <a:ea typeface="微软雅黑" panose="020B0503020204020204" pitchFamily="34" charset="-122"/>
              </a:endParaRPr>
            </a:p>
          </p:txBody>
        </p:sp>
        <p:sp>
          <p:nvSpPr>
            <p:cNvPr id="15" name="矩形 14"/>
            <p:cNvSpPr/>
            <p:nvPr/>
          </p:nvSpPr>
          <p:spPr>
            <a:xfrm>
              <a:off x="4380989" y="3291133"/>
              <a:ext cx="1462027" cy="306705"/>
            </a:xfrm>
            <a:prstGeom prst="rect">
              <a:avLst/>
            </a:prstGeom>
          </p:spPr>
          <p:txBody>
            <a:bodyPr wrap="square">
              <a:spAutoFit/>
            </a:bodyPr>
            <a:lstStyle/>
            <a:p>
              <a:pPr defTabSz="914400" fontAlgn="base">
                <a:spcBef>
                  <a:spcPct val="0"/>
                </a:spcBef>
                <a:spcAft>
                  <a:spcPct val="0"/>
                </a:spcAft>
                <a:defRPr/>
              </a:pPr>
              <a:endParaRPr lang="zh-CN" altLang="en-US" sz="1400" b="1" kern="0" dirty="0">
                <a:ln w="3175">
                  <a:noFill/>
                </a:ln>
                <a:solidFill>
                  <a:srgbClr val="DBB790"/>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624177" y="580445"/>
            <a:ext cx="7246522" cy="826936"/>
            <a:chOff x="1001864" y="3015532"/>
            <a:chExt cx="7246522" cy="826936"/>
          </a:xfrm>
        </p:grpSpPr>
        <p:grpSp>
          <p:nvGrpSpPr>
            <p:cNvPr id="10" name="组合 9"/>
            <p:cNvGrpSpPr/>
            <p:nvPr/>
          </p:nvGrpSpPr>
          <p:grpSpPr>
            <a:xfrm>
              <a:off x="1001864" y="3015532"/>
              <a:ext cx="826936" cy="826936"/>
              <a:chOff x="1001864" y="3015532"/>
              <a:chExt cx="826936" cy="826936"/>
            </a:xfrm>
          </p:grpSpPr>
          <p:sp>
            <p:nvSpPr>
              <p:cNvPr id="40" name="剪去单角的矩形 39"/>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61" name="文本框 60"/>
              <p:cNvSpPr txBox="1"/>
              <p:nvPr/>
            </p:nvSpPr>
            <p:spPr>
              <a:xfrm>
                <a:off x="1032715" y="3194859"/>
                <a:ext cx="765234" cy="583565"/>
              </a:xfrm>
              <a:prstGeom prst="rect">
                <a:avLst/>
              </a:prstGeom>
              <a:noFill/>
            </p:spPr>
            <p:txBody>
              <a:bodyPr wrap="square" rtlCol="0">
                <a:spAutoFit/>
              </a:bodyPr>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03</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64" name="组合 63"/>
            <p:cNvGrpSpPr/>
            <p:nvPr/>
          </p:nvGrpSpPr>
          <p:grpSpPr>
            <a:xfrm>
              <a:off x="1859651" y="3031560"/>
              <a:ext cx="6388735" cy="794880"/>
              <a:chOff x="1924715" y="2984754"/>
              <a:chExt cx="6388735" cy="794880"/>
            </a:xfrm>
          </p:grpSpPr>
          <p:sp>
            <p:nvSpPr>
              <p:cNvPr id="65" name="文本框 64"/>
              <p:cNvSpPr txBox="1"/>
              <p:nvPr/>
            </p:nvSpPr>
            <p:spPr>
              <a:xfrm>
                <a:off x="1924715" y="2984754"/>
                <a:ext cx="6388735" cy="521970"/>
              </a:xfrm>
              <a:prstGeom prst="rect">
                <a:avLst/>
              </a:prstGeom>
              <a:noFill/>
            </p:spPr>
            <p:txBody>
              <a:bodyPr wrap="square" rtlCol="0">
                <a:spAutoFit/>
              </a:bodyPr>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上瘾可能引发用户流失</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措施</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2</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6" name="文本框 65"/>
              <p:cNvSpPr txBox="1"/>
              <p:nvPr/>
            </p:nvSpPr>
            <p:spPr>
              <a:xfrm>
                <a:off x="1924716" y="3518024"/>
                <a:ext cx="2123952" cy="261610"/>
              </a:xfrm>
              <a:prstGeom prst="rect">
                <a:avLst/>
              </a:prstGeom>
              <a:noFill/>
            </p:spPr>
            <p:txBody>
              <a:bodyPr wrap="square" rtlCol="0">
                <a:spAutoFit/>
              </a:bodyPr>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8096250"/>
            <a:ext cx="12192000" cy="6858000"/>
          </a:xfrm>
          <a:prstGeom prst="rect">
            <a:avLst/>
          </a:prstGeom>
        </p:spPr>
      </p:pic>
      <p:sp>
        <p:nvSpPr>
          <p:cNvPr id="10" name="椭圆 9"/>
          <p:cNvSpPr/>
          <p:nvPr/>
        </p:nvSpPr>
        <p:spPr>
          <a:xfrm>
            <a:off x="-896938" y="3741752"/>
            <a:ext cx="14403388" cy="9449441"/>
          </a:xfrm>
          <a:prstGeom prst="ellipse">
            <a:avLst/>
          </a:prstGeom>
          <a:solidFill>
            <a:srgbClr val="DDA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p:cNvSpPr txBox="1"/>
          <p:nvPr/>
        </p:nvSpPr>
        <p:spPr>
          <a:xfrm>
            <a:off x="2996565" y="1831340"/>
            <a:ext cx="6616700" cy="1568450"/>
          </a:xfrm>
          <a:prstGeom prst="rect">
            <a:avLst/>
          </a:prstGeom>
          <a:noFill/>
        </p:spPr>
        <p:txBody>
          <a:bodyPr wrap="square" rtlCol="0">
            <a:spAutoFit/>
          </a:bodyPr>
          <a:lstStyle/>
          <a:p>
            <a:pPr algn="ctr"/>
            <a:r>
              <a:rPr kumimoji="1" lang="en-US" altLang="zh-CN" sz="24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       </a:t>
            </a:r>
            <a:r>
              <a:rPr kumimoji="1" lang="zh-CN" altLang="en-US" sz="24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提供娱乐型轻知识，用有趣的形式包装知识。如果“娱乐型”与“知识型”内容配比合理，有可能在一定程度上降低用户长时间使用后的焦虑感。</a:t>
            </a:r>
            <a:endParaRPr kumimoji="1" lang="zh-CN" altLang="en-US" sz="24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rotWithShape="1">
          <a:blip r:embed="rId2"/>
          <a:srcRect l="11904" t="23113" r="18714" b="3672"/>
          <a:stretch>
            <a:fillRect/>
          </a:stretch>
        </p:blipFill>
        <p:spPr>
          <a:xfrm>
            <a:off x="1939011" y="4150232"/>
            <a:ext cx="1551611" cy="3022169"/>
          </a:xfrm>
          <a:prstGeom prst="rect">
            <a:avLst/>
          </a:prstGeom>
          <a:effectLst>
            <a:outerShdw blurRad="431800" sx="102000" sy="102000" algn="ctr" rotWithShape="0">
              <a:prstClr val="black">
                <a:alpha val="31000"/>
              </a:prstClr>
            </a:outerShdw>
          </a:effectLst>
        </p:spPr>
      </p:pic>
      <p:pic>
        <p:nvPicPr>
          <p:cNvPr id="15" name="图片 14"/>
          <p:cNvPicPr>
            <a:picLocks noChangeAspect="1"/>
          </p:cNvPicPr>
          <p:nvPr/>
        </p:nvPicPr>
        <p:blipFill rotWithShape="1">
          <a:blip r:embed="rId3"/>
          <a:srcRect l="12232" r="16470" b="5434"/>
          <a:stretch>
            <a:fillRect/>
          </a:stretch>
        </p:blipFill>
        <p:spPr>
          <a:xfrm>
            <a:off x="4069044" y="3711853"/>
            <a:ext cx="1551611" cy="3022169"/>
          </a:xfrm>
          <a:prstGeom prst="rect">
            <a:avLst/>
          </a:prstGeom>
          <a:effectLst>
            <a:outerShdw blurRad="431800" sx="102000" sy="102000" algn="ctr" rotWithShape="0">
              <a:prstClr val="black">
                <a:alpha val="31000"/>
              </a:prstClr>
            </a:outerShdw>
          </a:effectLst>
        </p:spPr>
      </p:pic>
      <p:pic>
        <p:nvPicPr>
          <p:cNvPr id="16" name="图片 15"/>
          <p:cNvPicPr>
            <a:picLocks noChangeAspect="1"/>
          </p:cNvPicPr>
          <p:nvPr/>
        </p:nvPicPr>
        <p:blipFill>
          <a:blip r:embed="rId4"/>
          <a:stretch>
            <a:fillRect/>
          </a:stretch>
        </p:blipFill>
        <p:spPr>
          <a:xfrm>
            <a:off x="6199077" y="3933837"/>
            <a:ext cx="1584608" cy="2649190"/>
          </a:xfrm>
          <a:prstGeom prst="rect">
            <a:avLst/>
          </a:prstGeom>
          <a:effectLst>
            <a:outerShdw blurRad="431800" sx="102000" sy="102000" algn="ctr" rotWithShape="0">
              <a:prstClr val="black">
                <a:alpha val="31000"/>
              </a:prstClr>
            </a:outerShdw>
          </a:effectLst>
        </p:spPr>
      </p:pic>
      <p:pic>
        <p:nvPicPr>
          <p:cNvPr id="17" name="图片 16"/>
          <p:cNvPicPr>
            <a:picLocks noChangeAspect="1"/>
          </p:cNvPicPr>
          <p:nvPr/>
        </p:nvPicPr>
        <p:blipFill>
          <a:blip r:embed="rId5"/>
          <a:stretch>
            <a:fillRect/>
          </a:stretch>
        </p:blipFill>
        <p:spPr>
          <a:xfrm>
            <a:off x="8362106" y="3677800"/>
            <a:ext cx="1551611" cy="2433438"/>
          </a:xfrm>
          <a:prstGeom prst="rect">
            <a:avLst/>
          </a:prstGeom>
          <a:effectLst>
            <a:outerShdw blurRad="431800" sx="102000" sy="102000" algn="ctr" rotWithShape="0">
              <a:prstClr val="black">
                <a:alpha val="31000"/>
              </a:prstClr>
            </a:outerShdw>
          </a:effectLst>
        </p:spPr>
      </p:pic>
      <p:grpSp>
        <p:nvGrpSpPr>
          <p:cNvPr id="18" name="组合 17"/>
          <p:cNvGrpSpPr/>
          <p:nvPr/>
        </p:nvGrpSpPr>
        <p:grpSpPr>
          <a:xfrm>
            <a:off x="624177" y="580445"/>
            <a:ext cx="7246522" cy="826936"/>
            <a:chOff x="1001864" y="3015532"/>
            <a:chExt cx="7246522" cy="826936"/>
          </a:xfrm>
        </p:grpSpPr>
        <p:grpSp>
          <p:nvGrpSpPr>
            <p:cNvPr id="19" name="组合 18"/>
            <p:cNvGrpSpPr/>
            <p:nvPr/>
          </p:nvGrpSpPr>
          <p:grpSpPr>
            <a:xfrm>
              <a:off x="1001864" y="3015532"/>
              <a:ext cx="826936" cy="826936"/>
              <a:chOff x="1001864" y="3015532"/>
              <a:chExt cx="826936" cy="826936"/>
            </a:xfrm>
          </p:grpSpPr>
          <p:sp>
            <p:nvSpPr>
              <p:cNvPr id="40" name="剪去单角的矩形 39"/>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61" name="文本框 60"/>
              <p:cNvSpPr txBox="1"/>
              <p:nvPr/>
            </p:nvSpPr>
            <p:spPr>
              <a:xfrm>
                <a:off x="1032715" y="3194859"/>
                <a:ext cx="765234" cy="583565"/>
              </a:xfrm>
              <a:prstGeom prst="rect">
                <a:avLst/>
              </a:prstGeom>
              <a:noFill/>
            </p:spPr>
            <p:txBody>
              <a:bodyPr wrap="square" rtlCol="0">
                <a:spAutoFit/>
              </a:bodyPr>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03</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64" name="组合 63"/>
            <p:cNvGrpSpPr/>
            <p:nvPr/>
          </p:nvGrpSpPr>
          <p:grpSpPr>
            <a:xfrm>
              <a:off x="1859651" y="3031560"/>
              <a:ext cx="6388735" cy="794880"/>
              <a:chOff x="1924715" y="2984754"/>
              <a:chExt cx="6388735" cy="794880"/>
            </a:xfrm>
          </p:grpSpPr>
          <p:sp>
            <p:nvSpPr>
              <p:cNvPr id="65" name="文本框 64"/>
              <p:cNvSpPr txBox="1"/>
              <p:nvPr/>
            </p:nvSpPr>
            <p:spPr>
              <a:xfrm>
                <a:off x="1924715" y="2984754"/>
                <a:ext cx="6388735" cy="521970"/>
              </a:xfrm>
              <a:prstGeom prst="rect">
                <a:avLst/>
              </a:prstGeom>
              <a:noFill/>
            </p:spPr>
            <p:txBody>
              <a:bodyPr wrap="square" rtlCol="0">
                <a:spAutoFit/>
              </a:bodyPr>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上瘾可能引发用户流失</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措施</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3</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6" name="文本框 65"/>
              <p:cNvSpPr txBox="1"/>
              <p:nvPr/>
            </p:nvSpPr>
            <p:spPr>
              <a:xfrm>
                <a:off x="1924716" y="3518024"/>
                <a:ext cx="2123952" cy="261610"/>
              </a:xfrm>
              <a:prstGeom prst="rect">
                <a:avLst/>
              </a:prstGeom>
              <a:noFill/>
            </p:spPr>
            <p:txBody>
              <a:bodyPr wrap="square" rtlCol="0">
                <a:spAutoFit/>
              </a:bodyPr>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61B30"/>
        </a:solidFill>
        <a:effectLst/>
      </p:bgPr>
    </p:bg>
    <p:spTree>
      <p:nvGrpSpPr>
        <p:cNvPr id="1" name=""/>
        <p:cNvGrpSpPr/>
        <p:nvPr/>
      </p:nvGrpSpPr>
      <p:grpSpPr>
        <a:xfrm>
          <a:off x="0" y="0"/>
          <a:ext cx="0" cy="0"/>
          <a:chOff x="0" y="0"/>
          <a:chExt cx="0" cy="0"/>
        </a:xfrm>
      </p:grpSpPr>
      <p:sp>
        <p:nvSpPr>
          <p:cNvPr id="2" name="椭圆 1"/>
          <p:cNvSpPr/>
          <p:nvPr/>
        </p:nvSpPr>
        <p:spPr>
          <a:xfrm>
            <a:off x="2886435" y="2564872"/>
            <a:ext cx="643774" cy="643774"/>
          </a:xfrm>
          <a:prstGeom prst="ellipse">
            <a:avLst/>
          </a:prstGeom>
          <a:solidFill>
            <a:srgbClr val="DCA5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solidFill>
                  <a:srgbClr val="161B30"/>
                </a:solidFill>
                <a:latin typeface="思源黑体 Normal" panose="020B0400000000000000" pitchFamily="34" charset="-122"/>
                <a:ea typeface="思源黑体 Normal" panose="020B0400000000000000" pitchFamily="34" charset="-122"/>
              </a:rPr>
              <a:t>01</a:t>
            </a:r>
            <a:endParaRPr lang="zh-CN" altLang="en-US" sz="1000" b="1" dirty="0">
              <a:solidFill>
                <a:srgbClr val="161B30"/>
              </a:solidFill>
              <a:latin typeface="思源黑体 Normal" panose="020B0400000000000000" pitchFamily="34" charset="-122"/>
              <a:ea typeface="思源黑体 Normal" panose="020B0400000000000000" pitchFamily="34" charset="-122"/>
            </a:endParaRPr>
          </a:p>
        </p:txBody>
      </p:sp>
      <p:sp>
        <p:nvSpPr>
          <p:cNvPr id="3" name="文本框 2"/>
          <p:cNvSpPr txBox="1"/>
          <p:nvPr/>
        </p:nvSpPr>
        <p:spPr>
          <a:xfrm>
            <a:off x="3627436" y="2641257"/>
            <a:ext cx="2541589" cy="521970"/>
          </a:xfrm>
          <a:prstGeom prst="rect">
            <a:avLst/>
          </a:prstGeom>
          <a:noFill/>
        </p:spPr>
        <p:txBody>
          <a:bodyPr wrap="square" rtlCol="0">
            <a:spAutoFit/>
          </a:bodyPr>
          <a:lstStyle/>
          <a:p>
            <a:pPr algn="dist"/>
            <a:r>
              <a:rPr lang="zh-CN" altLang="en-US" sz="2800" dirty="0">
                <a:solidFill>
                  <a:srgbClr val="DCA578"/>
                </a:solidFill>
                <a:latin typeface="黑体" panose="02010609060101010101" pitchFamily="49" charset="-122"/>
                <a:ea typeface="黑体" panose="02010609060101010101" pitchFamily="49" charset="-122"/>
              </a:rPr>
              <a:t>内容监管</a:t>
            </a:r>
            <a:endParaRPr lang="zh-CN" altLang="en-US" sz="2800" dirty="0">
              <a:solidFill>
                <a:srgbClr val="DCA578"/>
              </a:solidFill>
              <a:latin typeface="黑体" panose="02010609060101010101" pitchFamily="49" charset="-122"/>
              <a:ea typeface="黑体" panose="02010609060101010101" pitchFamily="49" charset="-122"/>
            </a:endParaRPr>
          </a:p>
        </p:txBody>
      </p:sp>
      <p:sp>
        <p:nvSpPr>
          <p:cNvPr id="5" name="椭圆 4"/>
          <p:cNvSpPr/>
          <p:nvPr/>
        </p:nvSpPr>
        <p:spPr>
          <a:xfrm>
            <a:off x="6168776" y="3632942"/>
            <a:ext cx="643774" cy="643774"/>
          </a:xfrm>
          <a:prstGeom prst="ellipse">
            <a:avLst/>
          </a:prstGeom>
          <a:solidFill>
            <a:srgbClr val="DCA5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solidFill>
                  <a:srgbClr val="161B30"/>
                </a:solidFill>
                <a:latin typeface="思源黑体 Normal" panose="020B0400000000000000" pitchFamily="34" charset="-122"/>
                <a:ea typeface="思源黑体 Normal" panose="020B0400000000000000" pitchFamily="34" charset="-122"/>
              </a:rPr>
              <a:t>02</a:t>
            </a:r>
            <a:endParaRPr lang="zh-CN" altLang="en-US" sz="1000" b="1" dirty="0">
              <a:solidFill>
                <a:srgbClr val="161B30"/>
              </a:solidFill>
              <a:latin typeface="思源黑体 Normal" panose="020B0400000000000000" pitchFamily="34" charset="-122"/>
              <a:ea typeface="思源黑体 Normal" panose="020B0400000000000000" pitchFamily="34" charset="-122"/>
            </a:endParaRPr>
          </a:p>
        </p:txBody>
      </p:sp>
      <p:sp>
        <p:nvSpPr>
          <p:cNvPr id="6" name="文本框 5"/>
          <p:cNvSpPr txBox="1"/>
          <p:nvPr/>
        </p:nvSpPr>
        <p:spPr>
          <a:xfrm>
            <a:off x="7128510" y="3693795"/>
            <a:ext cx="3615690" cy="521970"/>
          </a:xfrm>
          <a:prstGeom prst="rect">
            <a:avLst/>
          </a:prstGeom>
          <a:noFill/>
        </p:spPr>
        <p:txBody>
          <a:bodyPr wrap="square" rtlCol="0">
            <a:spAutoFit/>
          </a:bodyPr>
          <a:lstStyle/>
          <a:p>
            <a:pPr algn="dist"/>
            <a:r>
              <a:rPr lang="zh-CN" altLang="en-US" sz="2800" dirty="0">
                <a:solidFill>
                  <a:srgbClr val="DCA578"/>
                </a:solidFill>
                <a:latin typeface="黑体" panose="02010609060101010101" pitchFamily="49" charset="-122"/>
                <a:ea typeface="黑体" panose="02010609060101010101" pitchFamily="49" charset="-122"/>
              </a:rPr>
              <a:t>内容数量与推送质量</a:t>
            </a:r>
            <a:endParaRPr lang="zh-CN" altLang="en-US" sz="2800" dirty="0">
              <a:solidFill>
                <a:srgbClr val="DCA578"/>
              </a:solidFill>
              <a:latin typeface="黑体" panose="02010609060101010101" pitchFamily="49" charset="-122"/>
              <a:ea typeface="黑体" panose="02010609060101010101" pitchFamily="49" charset="-122"/>
            </a:endParaRPr>
          </a:p>
        </p:txBody>
      </p:sp>
      <p:sp>
        <p:nvSpPr>
          <p:cNvPr id="8" name="椭圆 7"/>
          <p:cNvSpPr/>
          <p:nvPr/>
        </p:nvSpPr>
        <p:spPr>
          <a:xfrm>
            <a:off x="2982955" y="4809005"/>
            <a:ext cx="643774" cy="643774"/>
          </a:xfrm>
          <a:prstGeom prst="ellipse">
            <a:avLst/>
          </a:prstGeom>
          <a:solidFill>
            <a:srgbClr val="DCA5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a:solidFill>
                  <a:srgbClr val="161B30"/>
                </a:solidFill>
                <a:latin typeface="思源黑体 Normal" panose="020B0400000000000000" pitchFamily="34" charset="-122"/>
                <a:ea typeface="思源黑体 Normal" panose="020B0400000000000000" pitchFamily="34" charset="-122"/>
              </a:rPr>
              <a:t>03</a:t>
            </a:r>
            <a:endParaRPr lang="zh-CN" altLang="en-US" sz="1000" b="1" dirty="0">
              <a:solidFill>
                <a:srgbClr val="161B30"/>
              </a:solidFill>
              <a:latin typeface="思源黑体 Normal" panose="020B0400000000000000" pitchFamily="34" charset="-122"/>
              <a:ea typeface="思源黑体 Normal" panose="020B0400000000000000" pitchFamily="34" charset="-122"/>
            </a:endParaRPr>
          </a:p>
        </p:txBody>
      </p:sp>
      <p:sp>
        <p:nvSpPr>
          <p:cNvPr id="9" name="文本框 8"/>
          <p:cNvSpPr txBox="1"/>
          <p:nvPr/>
        </p:nvSpPr>
        <p:spPr>
          <a:xfrm>
            <a:off x="3627120" y="4930775"/>
            <a:ext cx="3907790" cy="521970"/>
          </a:xfrm>
          <a:prstGeom prst="rect">
            <a:avLst/>
          </a:prstGeom>
          <a:noFill/>
        </p:spPr>
        <p:txBody>
          <a:bodyPr wrap="square" rtlCol="0">
            <a:spAutoFit/>
          </a:bodyPr>
          <a:lstStyle/>
          <a:p>
            <a:pPr algn="dist"/>
            <a:r>
              <a:rPr lang="zh-CN" altLang="en-US" sz="2800" dirty="0">
                <a:solidFill>
                  <a:srgbClr val="DCA578"/>
                </a:solidFill>
                <a:latin typeface="黑体" panose="02010609060101010101" pitchFamily="49" charset="-122"/>
                <a:ea typeface="黑体" panose="02010609060101010101" pitchFamily="49" charset="-122"/>
              </a:rPr>
              <a:t>上瘾可能引发用户流失</a:t>
            </a:r>
            <a:endParaRPr lang="zh-CN" altLang="en-US" sz="2800" dirty="0">
              <a:solidFill>
                <a:srgbClr val="DCA578"/>
              </a:solidFill>
              <a:latin typeface="黑体" panose="02010609060101010101" pitchFamily="49" charset="-122"/>
              <a:ea typeface="黑体" panose="02010609060101010101" pitchFamily="49" charset="-122"/>
            </a:endParaRPr>
          </a:p>
        </p:txBody>
      </p:sp>
      <p:sp>
        <p:nvSpPr>
          <p:cNvPr id="14" name="文本框 13"/>
          <p:cNvSpPr txBox="1"/>
          <p:nvPr/>
        </p:nvSpPr>
        <p:spPr>
          <a:xfrm>
            <a:off x="4474167" y="1488385"/>
            <a:ext cx="3219646" cy="1015663"/>
          </a:xfrm>
          <a:prstGeom prst="rect">
            <a:avLst/>
          </a:prstGeom>
          <a:noFill/>
        </p:spPr>
        <p:txBody>
          <a:bodyPr wrap="square" rtlCol="0">
            <a:spAutoFit/>
          </a:bodyPr>
          <a:lstStyle/>
          <a:p>
            <a:pPr algn="dist"/>
            <a:r>
              <a:rPr lang="zh-CN" altLang="en-US" sz="6000" dirty="0">
                <a:solidFill>
                  <a:srgbClr val="DCA578"/>
                </a:solidFill>
                <a:latin typeface="锐字云字库姚体1.0" panose="02010604000000000000" pitchFamily="2" charset="-122"/>
                <a:ea typeface="锐字云字库姚体1.0" panose="02010604000000000000" pitchFamily="2" charset="-122"/>
              </a:rPr>
              <a:t>目录</a:t>
            </a:r>
            <a:endParaRPr lang="zh-CN" altLang="en-US" sz="6000" dirty="0">
              <a:solidFill>
                <a:srgbClr val="DCA578"/>
              </a:solidFill>
              <a:latin typeface="锐字云字库姚体1.0" panose="02010604000000000000" pitchFamily="2" charset="-122"/>
              <a:ea typeface="锐字云字库姚体1.0" panose="02010604000000000000" pitchFamily="2" charset="-122"/>
            </a:endParaRPr>
          </a:p>
        </p:txBody>
      </p:sp>
      <p:sp>
        <p:nvSpPr>
          <p:cNvPr id="15" name="文本框 14"/>
          <p:cNvSpPr txBox="1"/>
          <p:nvPr/>
        </p:nvSpPr>
        <p:spPr>
          <a:xfrm>
            <a:off x="4585391" y="1012591"/>
            <a:ext cx="3049352" cy="338554"/>
          </a:xfrm>
          <a:prstGeom prst="rect">
            <a:avLst/>
          </a:prstGeom>
          <a:noFill/>
        </p:spPr>
        <p:txBody>
          <a:bodyPr wrap="square" rtlCol="0">
            <a:spAutoFit/>
          </a:bodyPr>
          <a:lstStyle/>
          <a:p>
            <a:pPr algn="dist"/>
            <a:r>
              <a:rPr lang="en-US" altLang="zh-CN" sz="1600" dirty="0">
                <a:solidFill>
                  <a:srgbClr val="DCA578"/>
                </a:solidFill>
                <a:latin typeface="思源黑体 Normal" panose="020B0400000000000000" pitchFamily="34" charset="-122"/>
                <a:ea typeface="思源黑体 Normal" panose="020B0400000000000000" pitchFamily="34" charset="-122"/>
              </a:rPr>
              <a:t>CONTENT</a:t>
            </a:r>
            <a:endParaRPr lang="zh-CN" altLang="en-US" sz="1600" dirty="0">
              <a:solidFill>
                <a:srgbClr val="DCA578"/>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076829" y="2685920"/>
            <a:ext cx="6315046" cy="1198880"/>
          </a:xfrm>
          <a:prstGeom prst="rect">
            <a:avLst/>
          </a:prstGeom>
          <a:noFill/>
          <a:effectLst/>
        </p:spPr>
        <p:txBody>
          <a:bodyPr wrap="square" rtlCol="0">
            <a:spAutoFit/>
          </a:bodyPr>
          <a:lstStyle/>
          <a:p>
            <a:pPr algn="dist"/>
            <a:r>
              <a:rPr lang="en-US" altLang="zh-CN" sz="7200" dirty="0">
                <a:solidFill>
                  <a:srgbClr val="DCA578"/>
                </a:solidFill>
                <a:latin typeface="黑体" panose="02010609060101010101" pitchFamily="49" charset="-122"/>
                <a:ea typeface="黑体" panose="02010609060101010101" pitchFamily="49" charset="-122"/>
                <a:sym typeface="+mn-ea"/>
              </a:rPr>
              <a:t>01</a:t>
            </a:r>
            <a:r>
              <a:rPr lang="zh-CN" altLang="en-US" sz="7200" dirty="0">
                <a:solidFill>
                  <a:srgbClr val="DCA578"/>
                </a:solidFill>
                <a:latin typeface="黑体" panose="02010609060101010101" pitchFamily="49" charset="-122"/>
                <a:ea typeface="黑体" panose="02010609060101010101" pitchFamily="49" charset="-122"/>
                <a:sym typeface="+mn-ea"/>
              </a:rPr>
              <a:t>内容监管</a:t>
            </a:r>
            <a:endParaRPr lang="zh-CN" altLang="en-US" sz="7200" dirty="0">
              <a:solidFill>
                <a:srgbClr val="DCA578"/>
              </a:solidFill>
              <a:latin typeface="黑体" panose="02010609060101010101" pitchFamily="49" charset="-122"/>
              <a:ea typeface="黑体" panose="02010609060101010101" pitchFamily="49" charset="-122"/>
            </a:endParaRPr>
          </a:p>
        </p:txBody>
      </p:sp>
      <p:sp>
        <p:nvSpPr>
          <p:cNvPr id="5" name="文本框 4"/>
          <p:cNvSpPr txBox="1"/>
          <p:nvPr/>
        </p:nvSpPr>
        <p:spPr>
          <a:xfrm>
            <a:off x="1675130" y="1837055"/>
            <a:ext cx="4860925" cy="521970"/>
          </a:xfrm>
          <a:prstGeom prst="rect">
            <a:avLst/>
          </a:prstGeom>
          <a:noFill/>
          <a:effectLst/>
        </p:spPr>
        <p:txBody>
          <a:bodyPr wrap="square" rtlCol="0">
            <a:spAutoFit/>
          </a:bodyPr>
          <a:lstStyle/>
          <a:p>
            <a:pPr algn="dist"/>
            <a:r>
              <a:rPr lang="en-US" altLang="zh-CN" sz="2800" dirty="0">
                <a:solidFill>
                  <a:srgbClr val="DCA578"/>
                </a:solidFill>
                <a:latin typeface="思源黑体 Normal" panose="020B0400000000000000" pitchFamily="34" charset="-122"/>
                <a:ea typeface="思源黑体 Normal" panose="020B0400000000000000" pitchFamily="34" charset="-122"/>
              </a:rPr>
              <a:t>Creative </a:t>
            </a:r>
            <a:endParaRPr lang="zh-CN" altLang="en-US" sz="2800" dirty="0">
              <a:solidFill>
                <a:srgbClr val="DCA578"/>
              </a:solidFill>
              <a:latin typeface="思源黑体 Normal" panose="020B0400000000000000" pitchFamily="34" charset="-122"/>
              <a:ea typeface="思源黑体 Normal" panose="020B0400000000000000" pitchFamily="34" charset="-122"/>
            </a:endParaRPr>
          </a:p>
        </p:txBody>
      </p:sp>
      <p:sp>
        <p:nvSpPr>
          <p:cNvPr id="6" name="文本框 5"/>
          <p:cNvSpPr txBox="1"/>
          <p:nvPr/>
        </p:nvSpPr>
        <p:spPr>
          <a:xfrm>
            <a:off x="4006879" y="4211845"/>
            <a:ext cx="5289562" cy="645160"/>
          </a:xfrm>
          <a:prstGeom prst="rect">
            <a:avLst/>
          </a:prstGeom>
          <a:noFill/>
        </p:spPr>
        <p:txBody>
          <a:bodyPr wrap="square" rtlCol="0">
            <a:spAutoFit/>
          </a:bodyPr>
          <a:lstStyle/>
          <a:p>
            <a:r>
              <a:rPr lang="en-US" altLang="zh-CN" dirty="0">
                <a:solidFill>
                  <a:schemeClr val="bg1"/>
                </a:solidFill>
                <a:latin typeface="思源黑体 Normal" panose="020B0400000000000000" pitchFamily="34" charset="-122"/>
                <a:ea typeface="思源黑体 Normal" panose="020B0400000000000000" pitchFamily="34" charset="-122"/>
              </a:rPr>
              <a:t>Life was like a box of chocolates, you never know what you’re go to get.</a:t>
            </a:r>
            <a:endParaRPr lang="en-US" altLang="zh-CN" dirty="0">
              <a:solidFill>
                <a:schemeClr val="bg1"/>
              </a:solidFill>
              <a:latin typeface="思源黑体 Normal" panose="020B0400000000000000" pitchFamily="34" charset="-122"/>
              <a:ea typeface="思源黑体 Normal" panose="020B0400000000000000" pitchFamily="34" charset="-122"/>
            </a:endParaRPr>
          </a:p>
        </p:txBody>
      </p:sp>
      <p:pic>
        <p:nvPicPr>
          <p:cNvPr id="7" name="그래픽 1"/>
          <p:cNvPicPr>
            <a:picLocks noChangeAspect="1"/>
          </p:cNvPicPr>
          <p:nvPr/>
        </p:nvPicPr>
        <p:blipFill rotWithShape="1">
          <a:blip r:embed="rId1">
            <a:extLst>
              <a:ext uri="{96DAC541-7B7A-43D3-8B79-37D633B846F1}">
                <asvg:svgBlip xmlns:asvg="http://schemas.microsoft.com/office/drawing/2016/SVG/main" r:embed="rId2"/>
              </a:ext>
            </a:extLst>
          </a:blip>
          <a:srcRect b="50000"/>
          <a:stretch>
            <a:fillRect/>
          </a:stretch>
        </p:blipFill>
        <p:spPr>
          <a:xfrm rot="5400000">
            <a:off x="-1075259" y="3632220"/>
            <a:ext cx="4301037" cy="2150519"/>
          </a:xfrm>
          <a:prstGeom prst="rect">
            <a:avLst/>
          </a:prstGeom>
        </p:spPr>
      </p:pic>
      <p:sp>
        <p:nvSpPr>
          <p:cNvPr id="8" name="자유형: 도형 20"/>
          <p:cNvSpPr/>
          <p:nvPr/>
        </p:nvSpPr>
        <p:spPr>
          <a:xfrm>
            <a:off x="9296400" y="5483375"/>
            <a:ext cx="2895600" cy="1374626"/>
          </a:xfrm>
          <a:custGeom>
            <a:avLst/>
            <a:gdLst>
              <a:gd name="connsiteX0" fmla="*/ 1290219 w 2717800"/>
              <a:gd name="connsiteY0" fmla="*/ 0 h 1290219"/>
              <a:gd name="connsiteX1" fmla="*/ 2717800 w 2717800"/>
              <a:gd name="connsiteY1" fmla="*/ 0 h 1290219"/>
              <a:gd name="connsiteX2" fmla="*/ 2717800 w 2717800"/>
              <a:gd name="connsiteY2" fmla="*/ 1290219 h 1290219"/>
              <a:gd name="connsiteX3" fmla="*/ 0 w 2717800"/>
              <a:gd name="connsiteY3" fmla="*/ 1290219 h 1290219"/>
              <a:gd name="connsiteX4" fmla="*/ 1290219 w 2717800"/>
              <a:gd name="connsiteY4" fmla="*/ 0 h 1290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800" h="1290219">
                <a:moveTo>
                  <a:pt x="1290219" y="0"/>
                </a:moveTo>
                <a:lnTo>
                  <a:pt x="2717800" y="0"/>
                </a:lnTo>
                <a:lnTo>
                  <a:pt x="2717800" y="1290219"/>
                </a:lnTo>
                <a:lnTo>
                  <a:pt x="0" y="1290219"/>
                </a:lnTo>
                <a:cubicBezTo>
                  <a:pt x="0" y="577651"/>
                  <a:pt x="577651" y="0"/>
                  <a:pt x="1290219" y="0"/>
                </a:cubicBez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nvGrpSpPr>
          <p:cNvPr id="9" name="그룹 43"/>
          <p:cNvGrpSpPr/>
          <p:nvPr/>
        </p:nvGrpSpPr>
        <p:grpSpPr>
          <a:xfrm>
            <a:off x="0" y="0"/>
            <a:ext cx="1066250" cy="2292931"/>
            <a:chOff x="0" y="0"/>
            <a:chExt cx="1555200" cy="3344400"/>
          </a:xfrm>
        </p:grpSpPr>
        <p:sp>
          <p:nvSpPr>
            <p:cNvPr id="10" name="자유형: 도형 39"/>
            <p:cNvSpPr/>
            <p:nvPr userDrawn="1"/>
          </p:nvSpPr>
          <p:spPr>
            <a:xfrm>
              <a:off x="0" y="0"/>
              <a:ext cx="1555200" cy="3344400"/>
            </a:xfrm>
            <a:custGeom>
              <a:avLst/>
              <a:gdLst>
                <a:gd name="connsiteX0" fmla="*/ 1517100 w 1555200"/>
                <a:gd name="connsiteY0" fmla="*/ 0 h 3344400"/>
                <a:gd name="connsiteX1" fmla="*/ 1555200 w 1555200"/>
                <a:gd name="connsiteY1" fmla="*/ 0 h 3344400"/>
                <a:gd name="connsiteX2" fmla="*/ 1555200 w 1555200"/>
                <a:gd name="connsiteY2" fmla="*/ 3344400 h 3344400"/>
                <a:gd name="connsiteX3" fmla="*/ 0 w 1555200"/>
                <a:gd name="connsiteY3" fmla="*/ 3344400 h 3344400"/>
                <a:gd name="connsiteX4" fmla="*/ 0 w 1555200"/>
                <a:gd name="connsiteY4" fmla="*/ 3306300 h 3344400"/>
                <a:gd name="connsiteX5" fmla="*/ 1517100 w 1555200"/>
                <a:gd name="connsiteY5" fmla="*/ 3306300 h 334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5200" h="3344400">
                  <a:moveTo>
                    <a:pt x="1517100" y="0"/>
                  </a:moveTo>
                  <a:lnTo>
                    <a:pt x="1555200" y="0"/>
                  </a:lnTo>
                  <a:lnTo>
                    <a:pt x="1555200" y="3344400"/>
                  </a:lnTo>
                  <a:lnTo>
                    <a:pt x="0" y="3344400"/>
                  </a:lnTo>
                  <a:lnTo>
                    <a:pt x="0" y="3306300"/>
                  </a:lnTo>
                  <a:lnTo>
                    <a:pt x="1517100" y="3306300"/>
                  </a:ln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
          <p:nvSpPr>
            <p:cNvPr id="11" name="직사각형 7"/>
            <p:cNvSpPr/>
            <p:nvPr userDrawn="1"/>
          </p:nvSpPr>
          <p:spPr>
            <a:xfrm>
              <a:off x="0" y="0"/>
              <a:ext cx="1193800" cy="2984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sp>
        <p:nvSpPr>
          <p:cNvPr id="12" name="직사각형 21"/>
          <p:cNvSpPr/>
          <p:nvPr/>
        </p:nvSpPr>
        <p:spPr>
          <a:xfrm>
            <a:off x="0" y="6096000"/>
            <a:ext cx="2667000" cy="317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pic>
        <p:nvPicPr>
          <p:cNvPr id="13" name="그래픽 26"/>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8906653" y="5697058"/>
            <a:ext cx="523140" cy="1321023"/>
          </a:xfrm>
          <a:prstGeom prst="rect">
            <a:avLst/>
          </a:prstGeom>
        </p:spPr>
      </p:pic>
      <p:pic>
        <p:nvPicPr>
          <p:cNvPr id="14" name="그래픽 29"/>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841939" y="3021555"/>
            <a:ext cx="142875" cy="3371850"/>
          </a:xfrm>
          <a:prstGeom prst="rect">
            <a:avLst/>
          </a:prstGeom>
        </p:spPr>
      </p:pic>
      <p:pic>
        <p:nvPicPr>
          <p:cNvPr id="15" name="그래픽 30"/>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6900" y="444500"/>
            <a:ext cx="1885950" cy="142875"/>
          </a:xfrm>
          <a:prstGeom prst="rect">
            <a:avLst/>
          </a:prstGeom>
        </p:spPr>
      </p:pic>
      <p:pic>
        <p:nvPicPr>
          <p:cNvPr id="16" name="그래픽 32"/>
          <p:cNvPicPr>
            <a:picLocks noChangeAspect="1"/>
          </p:cNvPicPr>
          <p:nvPr/>
        </p:nvPicPr>
        <p:blipFill rotWithShape="1">
          <a:blip r:embed="rId3">
            <a:extLst>
              <a:ext uri="{96DAC541-7B7A-43D3-8B79-37D633B846F1}">
                <asvg:svgBlip xmlns:asvg="http://schemas.microsoft.com/office/drawing/2016/SVG/main" r:embed="rId4"/>
              </a:ext>
            </a:extLst>
          </a:blip>
          <a:srcRect l="87434" b="29953"/>
          <a:stretch>
            <a:fillRect/>
          </a:stretch>
        </p:blipFill>
        <p:spPr>
          <a:xfrm rot="16200000">
            <a:off x="1987320" y="350139"/>
            <a:ext cx="65738" cy="925322"/>
          </a:xfrm>
          <a:prstGeom prst="rect">
            <a:avLst/>
          </a:prstGeom>
        </p:spPr>
      </p:pic>
      <p:sp>
        <p:nvSpPr>
          <p:cNvPr id="17" name="자유형: 도형 42"/>
          <p:cNvSpPr/>
          <p:nvPr/>
        </p:nvSpPr>
        <p:spPr>
          <a:xfrm>
            <a:off x="10934700" y="-1"/>
            <a:ext cx="431291" cy="2071577"/>
          </a:xfrm>
          <a:custGeom>
            <a:avLst/>
            <a:gdLst>
              <a:gd name="connsiteX0" fmla="*/ 0 w 338441"/>
              <a:gd name="connsiteY0" fmla="*/ 0 h 1625600"/>
              <a:gd name="connsiteX1" fmla="*/ 13500 w 338441"/>
              <a:gd name="connsiteY1" fmla="*/ 0 h 1625600"/>
              <a:gd name="connsiteX2" fmla="*/ 13500 w 338441"/>
              <a:gd name="connsiteY2" fmla="*/ 1612100 h 1625600"/>
              <a:gd name="connsiteX3" fmla="*/ 324941 w 338441"/>
              <a:gd name="connsiteY3" fmla="*/ 1612100 h 1625600"/>
              <a:gd name="connsiteX4" fmla="*/ 324941 w 338441"/>
              <a:gd name="connsiteY4" fmla="*/ 0 h 1625600"/>
              <a:gd name="connsiteX5" fmla="*/ 338441 w 338441"/>
              <a:gd name="connsiteY5" fmla="*/ 0 h 1625600"/>
              <a:gd name="connsiteX6" fmla="*/ 338441 w 338441"/>
              <a:gd name="connsiteY6" fmla="*/ 1625600 h 1625600"/>
              <a:gd name="connsiteX7" fmla="*/ 0 w 338441"/>
              <a:gd name="connsiteY7" fmla="*/ 162560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441" h="1625600">
                <a:moveTo>
                  <a:pt x="0" y="0"/>
                </a:moveTo>
                <a:lnTo>
                  <a:pt x="13500" y="0"/>
                </a:lnTo>
                <a:lnTo>
                  <a:pt x="13500" y="1612100"/>
                </a:lnTo>
                <a:lnTo>
                  <a:pt x="324941" y="1612100"/>
                </a:lnTo>
                <a:lnTo>
                  <a:pt x="324941" y="0"/>
                </a:lnTo>
                <a:lnTo>
                  <a:pt x="338441" y="0"/>
                </a:lnTo>
                <a:lnTo>
                  <a:pt x="338441" y="1625600"/>
                </a:lnTo>
                <a:lnTo>
                  <a:pt x="0" y="1625600"/>
                </a:ln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4959252" cy="969163"/>
            <a:chOff x="1001864" y="3015532"/>
            <a:chExt cx="4959252" cy="969163"/>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477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01</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4101465" cy="953135"/>
              <a:chOff x="1924715" y="2984754"/>
              <a:chExt cx="4101465" cy="953135"/>
            </a:xfrm>
          </p:grpSpPr>
          <p:sp>
            <p:nvSpPr>
              <p:cNvPr id="5" name="文本框 4"/>
              <p:cNvSpPr txBox="1"/>
              <p:nvPr/>
            </p:nvSpPr>
            <p:spPr>
              <a:xfrm>
                <a:off x="1924715" y="2984754"/>
                <a:ext cx="4101465" cy="953135"/>
              </a:xfrm>
              <a:prstGeom prst="rect">
                <a:avLst/>
              </a:prstGeom>
              <a:noFill/>
            </p:spPr>
            <p:txBody>
              <a:bodyPr wrap="square" rtlCol="0">
                <a:spAutoFit/>
              </a:bodyPr>
              <a:lstStyle/>
              <a:p>
                <a:r>
                  <a:rPr lang="zh-CN" altLang="en-US" sz="2800" dirty="0">
                    <a:solidFill>
                      <a:srgbClr val="DCA578"/>
                    </a:solidFill>
                    <a:latin typeface="黑体" panose="02010609060101010101" pitchFamily="49" charset="-122"/>
                    <a:ea typeface="黑体" panose="02010609060101010101" pitchFamily="49" charset="-122"/>
                    <a:sym typeface="+mn-ea"/>
                  </a:rPr>
                  <a:t>内容监管</a:t>
                </a:r>
                <a:r>
                  <a:rPr lang="en-US" altLang="zh-CN" sz="2800" dirty="0">
                    <a:solidFill>
                      <a:srgbClr val="DCA578"/>
                    </a:solidFill>
                    <a:latin typeface="黑体" panose="02010609060101010101" pitchFamily="49" charset="-122"/>
                    <a:ea typeface="黑体" panose="02010609060101010101" pitchFamily="49" charset="-122"/>
                    <a:sym typeface="+mn-ea"/>
                  </a:rPr>
                  <a:t>——</a:t>
                </a:r>
                <a:r>
                  <a:rPr lang="zh-CN" altLang="en-US" sz="2800" dirty="0">
                    <a:solidFill>
                      <a:srgbClr val="DCA578"/>
                    </a:solidFill>
                    <a:latin typeface="黑体" panose="02010609060101010101" pitchFamily="49" charset="-122"/>
                    <a:ea typeface="黑体" panose="02010609060101010101" pitchFamily="49" charset="-122"/>
                    <a:sym typeface="+mn-ea"/>
                  </a:rPr>
                  <a:t>问题</a:t>
                </a:r>
                <a:endParaRPr lang="zh-CN" altLang="en-US" sz="2800" dirty="0">
                  <a:solidFill>
                    <a:srgbClr val="DCA578"/>
                  </a:solidFill>
                  <a:latin typeface="黑体" panose="02010609060101010101" pitchFamily="49" charset="-122"/>
                  <a:ea typeface="黑体" panose="02010609060101010101" pitchFamily="49" charset="-122"/>
                </a:endParaRPr>
              </a:p>
              <a:p>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
        <p:nvSpPr>
          <p:cNvPr id="9" name="圆: 空心 1"/>
          <p:cNvSpPr/>
          <p:nvPr/>
        </p:nvSpPr>
        <p:spPr bwMode="auto">
          <a:xfrm>
            <a:off x="-2274277" y="1945284"/>
            <a:ext cx="16740554" cy="16740554"/>
          </a:xfrm>
          <a:prstGeom prst="donut">
            <a:avLst>
              <a:gd name="adj" fmla="val 9551"/>
            </a:avLst>
          </a:prstGeom>
          <a:gradFill flip="none" rotWithShape="0">
            <a:gsLst>
              <a:gs pos="0">
                <a:srgbClr val="DDAA77"/>
              </a:gs>
              <a:gs pos="37000">
                <a:srgbClr val="DDAA77">
                  <a:alpha val="21000"/>
                </a:srgbClr>
              </a:gs>
            </a:gsLst>
            <a:lin ang="5400000" scaled="1"/>
            <a:tileRect/>
          </a:gra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0" name="组合 9"/>
          <p:cNvGrpSpPr/>
          <p:nvPr/>
        </p:nvGrpSpPr>
        <p:grpSpPr>
          <a:xfrm>
            <a:off x="1630037" y="2997527"/>
            <a:ext cx="1883770" cy="974090"/>
            <a:chOff x="1630037" y="2708599"/>
            <a:chExt cx="1883770" cy="974090"/>
          </a:xfrm>
        </p:grpSpPr>
        <p:sp>
          <p:nvSpPr>
            <p:cNvPr id="11" name="Text Box 47"/>
            <p:cNvSpPr>
              <a:spLocks noChangeArrowheads="1"/>
            </p:cNvSpPr>
            <p:nvPr/>
          </p:nvSpPr>
          <p:spPr bwMode="auto">
            <a:xfrm>
              <a:off x="1630270" y="2708599"/>
              <a:ext cx="1883537" cy="974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000" tIns="72000" rIns="108000" bIns="72000">
              <a:spAutoFit/>
            </a:bodyPr>
            <a:lstStyle/>
            <a:p>
              <a:pPr algn="ctr"/>
              <a:r>
                <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用户的激增，抖音的社会影响力越来越大</a:t>
              </a:r>
              <a:endPar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 name="椭圆 12"/>
            <p:cNvSpPr/>
            <p:nvPr/>
          </p:nvSpPr>
          <p:spPr bwMode="auto">
            <a:xfrm>
              <a:off x="1630037" y="3513277"/>
              <a:ext cx="1817225" cy="153496"/>
            </a:xfrm>
            <a:prstGeom prst="ellipse">
              <a:avLst/>
            </a:prstGeom>
            <a:noFill/>
            <a:ln w="6350" cap="flat" cmpd="sng" algn="ctr">
              <a:gradFill>
                <a:gsLst>
                  <a:gs pos="11000">
                    <a:schemeClr val="tx1">
                      <a:lumMod val="85000"/>
                      <a:lumOff val="15000"/>
                      <a:alpha val="0"/>
                    </a:schemeClr>
                  </a:gs>
                  <a:gs pos="100000">
                    <a:schemeClr val="tx1">
                      <a:lumMod val="85000"/>
                      <a:lumOff val="15000"/>
                    </a:schemeClr>
                  </a:gs>
                </a:gsLst>
                <a:lin ang="5400000" scaled="1"/>
              </a:gradFill>
              <a:prstDash val="solid"/>
              <a:round/>
              <a:headEnd type="none" w="med" len="med"/>
              <a:tailEnd type="none" w="med" len="med"/>
            </a:ln>
            <a:effectLst/>
          </p:spPr>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14" name="组合 13"/>
          <p:cNvGrpSpPr/>
          <p:nvPr/>
        </p:nvGrpSpPr>
        <p:grpSpPr>
          <a:xfrm>
            <a:off x="8677759" y="3080076"/>
            <a:ext cx="1951845" cy="875625"/>
            <a:chOff x="8677759" y="2791148"/>
            <a:chExt cx="1951845" cy="875625"/>
          </a:xfrm>
        </p:grpSpPr>
        <p:sp>
          <p:nvSpPr>
            <p:cNvPr id="15" name="Text Box 49"/>
            <p:cNvSpPr>
              <a:spLocks noChangeArrowheads="1"/>
            </p:cNvSpPr>
            <p:nvPr/>
          </p:nvSpPr>
          <p:spPr bwMode="auto">
            <a:xfrm>
              <a:off x="8677759" y="2791148"/>
              <a:ext cx="1883537" cy="69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000" tIns="72000" rIns="108000" bIns="72000">
              <a:spAutoFit/>
            </a:bodyPr>
            <a:lstStyle/>
            <a:p>
              <a:pPr algn="ctr"/>
              <a:r>
                <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无法做到到纯机器审核</a:t>
              </a:r>
              <a:endPar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7" name="椭圆 16"/>
            <p:cNvSpPr/>
            <p:nvPr/>
          </p:nvSpPr>
          <p:spPr bwMode="auto">
            <a:xfrm>
              <a:off x="8812379" y="3513277"/>
              <a:ext cx="1817225" cy="153496"/>
            </a:xfrm>
            <a:prstGeom prst="ellipse">
              <a:avLst/>
            </a:prstGeom>
            <a:noFill/>
            <a:ln w="6350" cap="flat" cmpd="sng" algn="ctr">
              <a:gradFill>
                <a:gsLst>
                  <a:gs pos="11000">
                    <a:schemeClr val="tx1">
                      <a:lumMod val="85000"/>
                      <a:lumOff val="15000"/>
                      <a:alpha val="0"/>
                    </a:schemeClr>
                  </a:gs>
                  <a:gs pos="100000">
                    <a:schemeClr val="tx1">
                      <a:lumMod val="85000"/>
                      <a:lumOff val="15000"/>
                    </a:schemeClr>
                  </a:gs>
                </a:gsLst>
                <a:lin ang="5400000" scaled="1"/>
              </a:gradFill>
              <a:prstDash val="solid"/>
              <a:round/>
              <a:headEnd type="none" w="med" len="med"/>
              <a:tailEnd type="none" w="med" len="med"/>
            </a:ln>
            <a:effectLst/>
          </p:spPr>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18" name="组合 17"/>
          <p:cNvGrpSpPr/>
          <p:nvPr/>
        </p:nvGrpSpPr>
        <p:grpSpPr>
          <a:xfrm>
            <a:off x="5003378" y="2338561"/>
            <a:ext cx="2185244" cy="812549"/>
            <a:chOff x="5003378" y="2049633"/>
            <a:chExt cx="2185244" cy="812549"/>
          </a:xfrm>
        </p:grpSpPr>
        <p:sp>
          <p:nvSpPr>
            <p:cNvPr id="19" name="Text Box 48"/>
            <p:cNvSpPr>
              <a:spLocks noChangeArrowheads="1"/>
            </p:cNvSpPr>
            <p:nvPr/>
          </p:nvSpPr>
          <p:spPr bwMode="auto">
            <a:xfrm>
              <a:off x="5003378" y="2049633"/>
              <a:ext cx="2185244" cy="69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000" tIns="72000" rIns="108000" bIns="72000">
              <a:spAutoFit/>
            </a:bodyPr>
            <a:lstStyle/>
            <a:p>
              <a:pPr algn="ctr"/>
              <a:r>
                <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内容的合法合规性风险也逐步扩大</a:t>
              </a:r>
              <a:endParaRPr kumimoji="1"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椭圆 20"/>
            <p:cNvSpPr/>
            <p:nvPr/>
          </p:nvSpPr>
          <p:spPr bwMode="auto">
            <a:xfrm>
              <a:off x="5187388" y="2708686"/>
              <a:ext cx="1817225" cy="153496"/>
            </a:xfrm>
            <a:prstGeom prst="ellipse">
              <a:avLst/>
            </a:prstGeom>
            <a:noFill/>
            <a:ln w="6350" cap="flat" cmpd="sng" algn="ctr">
              <a:gradFill>
                <a:gsLst>
                  <a:gs pos="11000">
                    <a:schemeClr val="tx1">
                      <a:lumMod val="85000"/>
                      <a:lumOff val="15000"/>
                      <a:alpha val="0"/>
                    </a:schemeClr>
                  </a:gs>
                  <a:gs pos="100000">
                    <a:schemeClr val="tx1">
                      <a:lumMod val="85000"/>
                      <a:lumOff val="15000"/>
                    </a:schemeClr>
                  </a:gs>
                </a:gsLst>
                <a:lin ang="5400000" scaled="1"/>
              </a:gradFill>
              <a:prstDash val="solid"/>
              <a:round/>
              <a:headEnd type="none" w="med" len="med"/>
              <a:tailEnd type="none" w="med" len="med"/>
            </a:ln>
            <a:effectLst/>
          </p:spPr>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sp>
        <p:nvSpPr>
          <p:cNvPr id="23" name="右箭头 22"/>
          <p:cNvSpPr/>
          <p:nvPr/>
        </p:nvSpPr>
        <p:spPr>
          <a:xfrm rot="5400000">
            <a:off x="5504114" y="3571447"/>
            <a:ext cx="1087343" cy="928933"/>
          </a:xfrm>
          <a:prstGeom prst="rightArrow">
            <a:avLst/>
          </a:prstGeom>
          <a:gradFill flip="none" rotWithShape="1">
            <a:gsLst>
              <a:gs pos="28000">
                <a:srgbClr val="DBB790">
                  <a:alpha val="0"/>
                </a:srgbClr>
              </a:gs>
              <a:gs pos="100000">
                <a:srgbClr val="DDAA77"/>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右箭头 23"/>
          <p:cNvSpPr/>
          <p:nvPr/>
        </p:nvSpPr>
        <p:spPr>
          <a:xfrm rot="3600000">
            <a:off x="2779665" y="4038200"/>
            <a:ext cx="1087343" cy="928933"/>
          </a:xfrm>
          <a:prstGeom prst="rightArrow">
            <a:avLst/>
          </a:prstGeom>
          <a:gradFill flip="none" rotWithShape="1">
            <a:gsLst>
              <a:gs pos="28000">
                <a:srgbClr val="DBB790">
                  <a:alpha val="0"/>
                </a:srgbClr>
              </a:gs>
              <a:gs pos="100000">
                <a:srgbClr val="DDAA77"/>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右箭头 24"/>
          <p:cNvSpPr/>
          <p:nvPr/>
        </p:nvSpPr>
        <p:spPr>
          <a:xfrm rot="7200000">
            <a:off x="8417030" y="4038200"/>
            <a:ext cx="1087343" cy="928933"/>
          </a:xfrm>
          <a:prstGeom prst="rightArrow">
            <a:avLst/>
          </a:prstGeom>
          <a:gradFill flip="none" rotWithShape="1">
            <a:gsLst>
              <a:gs pos="28000">
                <a:srgbClr val="DBB790">
                  <a:alpha val="0"/>
                </a:srgbClr>
              </a:gs>
              <a:gs pos="100000">
                <a:srgbClr val="DDAA77"/>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3743840" y="4690846"/>
            <a:ext cx="4704319" cy="922020"/>
          </a:xfrm>
          <a:prstGeom prst="rect">
            <a:avLst/>
          </a:prstGeom>
        </p:spPr>
        <p:txBody>
          <a:bodyPr wrap="square">
            <a:spAutoFit/>
          </a:bodyPr>
          <a:lstStyle/>
          <a:p>
            <a:pPr algn="ctr" defTabSz="914400" fontAlgn="base">
              <a:lnSpc>
                <a:spcPct val="150000"/>
              </a:lnSpc>
              <a:spcBef>
                <a:spcPct val="0"/>
              </a:spcBef>
              <a:spcAft>
                <a:spcPct val="0"/>
              </a:spcAft>
              <a:defRPr/>
            </a:pPr>
            <a:r>
              <a:rPr lang="zh-CN" altLang="en-US" b="1" kern="0" dirty="0">
                <a:ln w="3175">
                  <a:noFill/>
                </a:ln>
                <a:solidFill>
                  <a:srgbClr val="DBB790"/>
                </a:solidFill>
                <a:latin typeface="微软雅黑" panose="020B0503020204020204" pitchFamily="34" charset="-122"/>
                <a:ea typeface="微软雅黑" panose="020B0503020204020204" pitchFamily="34" charset="-122"/>
              </a:rPr>
              <a:t>在内容监管方面，抖音仍需培养与用户增速相应的人工审核人员。</a:t>
            </a:r>
            <a:endParaRPr lang="zh-CN" altLang="en-US" b="1" kern="0" dirty="0">
              <a:ln w="3175">
                <a:noFill/>
              </a:ln>
              <a:solidFill>
                <a:srgbClr val="DBB79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arn(inVertical)">
                                      <p:cBhvr>
                                        <p:cTn id="12" dur="500"/>
                                        <p:tgtEl>
                                          <p:spTgt spid="14"/>
                                        </p:tgtEl>
                                      </p:cBhvr>
                                    </p:animEffect>
                                  </p:childTnLst>
                                </p:cTn>
                              </p:par>
                              <p:par>
                                <p:cTn id="13" presetID="16" presetClass="entr" presetSubtype="21"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arn(inVertical)">
                                      <p:cBhvr>
                                        <p:cTn id="15" dur="500"/>
                                        <p:tgtEl>
                                          <p:spTgt spid="18"/>
                                        </p:tgtEl>
                                      </p:cBhvr>
                                    </p:animEffect>
                                  </p:childTnLst>
                                </p:cTn>
                              </p:par>
                              <p:par>
                                <p:cTn id="16" presetID="16" presetClass="entr" presetSubtype="21"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arn(inVertic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4"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p:tgtEl>
                                          <p:spTgt spid="26"/>
                                        </p:tgtEl>
                                        <p:attrNameLst>
                                          <p:attrName>ppt_y</p:attrName>
                                        </p:attrNameLst>
                                      </p:cBhvr>
                                      <p:tavLst>
                                        <p:tav tm="0">
                                          <p:val>
                                            <p:strVal val="#ppt_y+#ppt_h*1.125000"/>
                                          </p:val>
                                        </p:tav>
                                        <p:tav tm="100000">
                                          <p:val>
                                            <p:strVal val="#ppt_y"/>
                                          </p:val>
                                        </p:tav>
                                      </p:tavLst>
                                    </p:anim>
                                    <p:animEffect transition="in" filter="wipe(up)">
                                      <p:cBhvr>
                                        <p:cTn id="2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4335047" cy="826936"/>
            <a:chOff x="1001864" y="3015532"/>
            <a:chExt cx="4335047"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01</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3477260" cy="794880"/>
              <a:chOff x="1924715" y="2984754"/>
              <a:chExt cx="3477260" cy="794880"/>
            </a:xfrm>
          </p:grpSpPr>
          <p:sp>
            <p:nvSpPr>
              <p:cNvPr id="5" name="文本框 4"/>
              <p:cNvSpPr txBox="1"/>
              <p:nvPr/>
            </p:nvSpPr>
            <p:spPr>
              <a:xfrm>
                <a:off x="1924715" y="2984754"/>
                <a:ext cx="3477260" cy="521970"/>
              </a:xfrm>
              <a:prstGeom prst="rect">
                <a:avLst/>
              </a:prstGeom>
              <a:noFill/>
            </p:spPr>
            <p:txBody>
              <a:bodyPr wrap="square" rtlCol="0">
                <a:spAutoFit/>
              </a:bodyPr>
              <a:lstStyle/>
              <a:p>
                <a:r>
                  <a:rPr lang="zh-CN" altLang="en-US" sz="2800" dirty="0">
                    <a:solidFill>
                      <a:srgbClr val="DCA578"/>
                    </a:solidFill>
                    <a:latin typeface="黑体" panose="02010609060101010101" pitchFamily="49" charset="-122"/>
                    <a:ea typeface="黑体" panose="02010609060101010101" pitchFamily="49" charset="-122"/>
                    <a:sym typeface="+mn-ea"/>
                  </a:rPr>
                  <a:t>内容监管</a:t>
                </a:r>
                <a:r>
                  <a:rPr lang="en-US" altLang="zh-CN" sz="2800" dirty="0">
                    <a:solidFill>
                      <a:srgbClr val="DCA578"/>
                    </a:solidFill>
                    <a:latin typeface="黑体" panose="02010609060101010101" pitchFamily="49" charset="-122"/>
                    <a:ea typeface="黑体" panose="02010609060101010101" pitchFamily="49" charset="-122"/>
                    <a:sym typeface="+mn-ea"/>
                  </a:rPr>
                  <a:t>——</a:t>
                </a:r>
                <a:r>
                  <a:rPr lang="zh-CN" altLang="en-US" sz="2800" dirty="0">
                    <a:solidFill>
                      <a:srgbClr val="DCA578"/>
                    </a:solidFill>
                    <a:latin typeface="黑体" panose="02010609060101010101" pitchFamily="49" charset="-122"/>
                    <a:ea typeface="黑体" panose="02010609060101010101" pitchFamily="49" charset="-122"/>
                    <a:sym typeface="+mn-ea"/>
                  </a:rPr>
                  <a:t>措施</a:t>
                </a:r>
                <a:endParaRPr kumimoji="1" lang="zh-CN" altLang="en-US" sz="2800" b="1" dirty="0">
                  <a:solidFill>
                    <a:srgbClr val="DCA578"/>
                  </a:solidFill>
                  <a:latin typeface="黑体" panose="02010609060101010101" pitchFamily="49" charset="-122"/>
                  <a:ea typeface="黑体" panose="02010609060101010101" pitchFamily="49" charset="-122"/>
                  <a:sym typeface="+mn-ea"/>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pic>
        <p:nvPicPr>
          <p:cNvPr id="9" name="图片 8"/>
          <p:cNvPicPr>
            <a:picLocks noChangeAspect="1"/>
          </p:cNvPicPr>
          <p:nvPr/>
        </p:nvPicPr>
        <p:blipFill rotWithShape="1">
          <a:blip r:embed="rId1" cstate="screen"/>
          <a:srcRect/>
          <a:stretch>
            <a:fillRect/>
          </a:stretch>
        </p:blipFill>
        <p:spPr>
          <a:xfrm>
            <a:off x="874713" y="2141577"/>
            <a:ext cx="4424456" cy="3843298"/>
          </a:xfrm>
          <a:prstGeom prst="rect">
            <a:avLst/>
          </a:prstGeom>
        </p:spPr>
      </p:pic>
      <p:sp>
        <p:nvSpPr>
          <p:cNvPr id="10" name="矩形 9"/>
          <p:cNvSpPr/>
          <p:nvPr/>
        </p:nvSpPr>
        <p:spPr>
          <a:xfrm>
            <a:off x="5665168" y="2837450"/>
            <a:ext cx="5314698" cy="2306955"/>
          </a:xfrm>
          <a:prstGeom prst="rect">
            <a:avLst/>
          </a:prstGeom>
        </p:spPr>
        <p:txBody>
          <a:bodyPr wrap="square">
            <a:spAutoFit/>
          </a:bodyPr>
          <a:lstStyle/>
          <a:p>
            <a:pPr defTabSz="914400" fontAlgn="base">
              <a:lnSpc>
                <a:spcPct val="150000"/>
              </a:lnSpc>
              <a:spcBef>
                <a:spcPct val="0"/>
              </a:spcBef>
              <a:spcAft>
                <a:spcPct val="0"/>
              </a:spcAft>
              <a:defRPr/>
            </a:pPr>
            <a:r>
              <a:rPr lang="en-US" altLang="zh-CN" sz="2400" b="1" kern="0" dirty="0">
                <a:ln w="3175">
                  <a:noFill/>
                </a:ln>
                <a:solidFill>
                  <a:srgbClr val="DBB790"/>
                </a:solidFill>
                <a:latin typeface="微软雅黑" panose="020B0503020204020204" pitchFamily="34" charset="-122"/>
                <a:ea typeface="微软雅黑" panose="020B0503020204020204" pitchFamily="34" charset="-122"/>
              </a:rPr>
              <a:t>       </a:t>
            </a:r>
            <a:r>
              <a:rPr lang="zh-CN" altLang="en-US" sz="2400" b="1" kern="0" dirty="0">
                <a:ln w="3175">
                  <a:noFill/>
                </a:ln>
                <a:solidFill>
                  <a:srgbClr val="DBB790"/>
                </a:solidFill>
                <a:latin typeface="微软雅黑" panose="020B0503020204020204" pitchFamily="34" charset="-122"/>
                <a:ea typeface="微软雅黑" panose="020B0503020204020204" pitchFamily="34" charset="-122"/>
              </a:rPr>
              <a:t>增加社区氛围引导也可在一定程度上减缓该问题，如在产品方面多增加细节引导，不断重复地向用户传达正确的社区理念。</a:t>
            </a:r>
            <a:endParaRPr lang="zh-CN" altLang="en-US" sz="2400" b="1" kern="0" dirty="0">
              <a:ln w="3175">
                <a:noFill/>
              </a:ln>
              <a:solidFill>
                <a:srgbClr val="DBB79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p:tgtEl>
                                          <p:spTgt spid="10"/>
                                        </p:tgtEl>
                                        <p:attrNameLst>
                                          <p:attrName>ppt_y</p:attrName>
                                        </p:attrNameLst>
                                      </p:cBhvr>
                                      <p:tavLst>
                                        <p:tav tm="0">
                                          <p:val>
                                            <p:strVal val="#ppt_y+#ppt_h*1.125000"/>
                                          </p:val>
                                        </p:tav>
                                        <p:tav tm="100000">
                                          <p:val>
                                            <p:strVal val="#ppt_y"/>
                                          </p:val>
                                        </p:tav>
                                      </p:tavLst>
                                    </p:anim>
                                    <p:animEffect transition="in" filter="wipe(up)">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076829" y="2685920"/>
            <a:ext cx="6315046" cy="2306955"/>
          </a:xfrm>
          <a:prstGeom prst="rect">
            <a:avLst/>
          </a:prstGeom>
          <a:noFill/>
          <a:effectLst/>
        </p:spPr>
        <p:txBody>
          <a:bodyPr wrap="square" rtlCol="0">
            <a:spAutoFit/>
          </a:bodyPr>
          <a:lstStyle/>
          <a:p>
            <a:pPr algn="dist"/>
            <a:r>
              <a:rPr kumimoji="1" lang="en-US" altLang="zh-CN"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02</a:t>
            </a:r>
            <a:r>
              <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内容数量</a:t>
            </a:r>
            <a:endPar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a:p>
            <a:pPr algn="dist"/>
            <a:r>
              <a:rPr kumimoji="1" lang="zh-CN" altLang="en-US" sz="7200"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与推送质量</a:t>
            </a:r>
            <a:endParaRPr lang="zh-CN" altLang="en-US" sz="7200" dirty="0">
              <a:solidFill>
                <a:srgbClr val="DCA578"/>
              </a:solidFill>
              <a:latin typeface="黑体" panose="02010609060101010101" pitchFamily="49" charset="-122"/>
              <a:ea typeface="黑体" panose="02010609060101010101" pitchFamily="49" charset="-122"/>
            </a:endParaRPr>
          </a:p>
        </p:txBody>
      </p:sp>
      <p:sp>
        <p:nvSpPr>
          <p:cNvPr id="5" name="文本框 4"/>
          <p:cNvSpPr txBox="1"/>
          <p:nvPr/>
        </p:nvSpPr>
        <p:spPr>
          <a:xfrm>
            <a:off x="1675130" y="1837055"/>
            <a:ext cx="4860925" cy="521970"/>
          </a:xfrm>
          <a:prstGeom prst="rect">
            <a:avLst/>
          </a:prstGeom>
          <a:noFill/>
          <a:effectLst/>
        </p:spPr>
        <p:txBody>
          <a:bodyPr wrap="square" rtlCol="0">
            <a:spAutoFit/>
          </a:bodyPr>
          <a:lstStyle/>
          <a:p>
            <a:pPr algn="dist"/>
            <a:r>
              <a:rPr lang="en-US" altLang="zh-CN" sz="2800" dirty="0">
                <a:solidFill>
                  <a:srgbClr val="DCA578"/>
                </a:solidFill>
                <a:latin typeface="思源黑体 Normal" panose="020B0400000000000000" pitchFamily="34" charset="-122"/>
                <a:ea typeface="思源黑体 Normal" panose="020B0400000000000000" pitchFamily="34" charset="-122"/>
              </a:rPr>
              <a:t>Creative </a:t>
            </a:r>
            <a:endParaRPr lang="zh-CN" altLang="en-US" sz="2800" dirty="0">
              <a:solidFill>
                <a:srgbClr val="DCA578"/>
              </a:solidFill>
              <a:latin typeface="思源黑体 Normal" panose="020B0400000000000000" pitchFamily="34" charset="-122"/>
              <a:ea typeface="思源黑体 Normal" panose="020B0400000000000000" pitchFamily="34" charset="-122"/>
            </a:endParaRPr>
          </a:p>
        </p:txBody>
      </p:sp>
      <p:sp>
        <p:nvSpPr>
          <p:cNvPr id="6" name="文本框 5"/>
          <p:cNvSpPr txBox="1"/>
          <p:nvPr/>
        </p:nvSpPr>
        <p:spPr>
          <a:xfrm>
            <a:off x="3931314" y="5128150"/>
            <a:ext cx="5289562" cy="645160"/>
          </a:xfrm>
          <a:prstGeom prst="rect">
            <a:avLst/>
          </a:prstGeom>
          <a:noFill/>
        </p:spPr>
        <p:txBody>
          <a:bodyPr wrap="square" rtlCol="0">
            <a:spAutoFit/>
          </a:bodyPr>
          <a:lstStyle/>
          <a:p>
            <a:r>
              <a:rPr lang="en-US" altLang="zh-CN" dirty="0">
                <a:solidFill>
                  <a:schemeClr val="bg1"/>
                </a:solidFill>
                <a:latin typeface="思源黑体 Normal" panose="020B0400000000000000" pitchFamily="34" charset="-122"/>
                <a:ea typeface="思源黑体 Normal" panose="020B0400000000000000" pitchFamily="34" charset="-122"/>
              </a:rPr>
              <a:t>Life was like a box of chocolates, you never know what you’re go to get.</a:t>
            </a:r>
            <a:endParaRPr lang="en-US" altLang="zh-CN" dirty="0">
              <a:solidFill>
                <a:schemeClr val="bg1"/>
              </a:solidFill>
              <a:latin typeface="思源黑体 Normal" panose="020B0400000000000000" pitchFamily="34" charset="-122"/>
              <a:ea typeface="思源黑体 Normal" panose="020B0400000000000000" pitchFamily="34" charset="-122"/>
            </a:endParaRPr>
          </a:p>
        </p:txBody>
      </p:sp>
      <p:pic>
        <p:nvPicPr>
          <p:cNvPr id="7" name="그래픽 1"/>
          <p:cNvPicPr>
            <a:picLocks noChangeAspect="1"/>
          </p:cNvPicPr>
          <p:nvPr/>
        </p:nvPicPr>
        <p:blipFill rotWithShape="1">
          <a:blip r:embed="rId1">
            <a:extLst>
              <a:ext uri="{96DAC541-7B7A-43D3-8B79-37D633B846F1}">
                <asvg:svgBlip xmlns:asvg="http://schemas.microsoft.com/office/drawing/2016/SVG/main" r:embed="rId2"/>
              </a:ext>
            </a:extLst>
          </a:blip>
          <a:srcRect b="50000"/>
          <a:stretch>
            <a:fillRect/>
          </a:stretch>
        </p:blipFill>
        <p:spPr>
          <a:xfrm rot="5400000">
            <a:off x="-1075259" y="3632220"/>
            <a:ext cx="4301037" cy="2150519"/>
          </a:xfrm>
          <a:prstGeom prst="rect">
            <a:avLst/>
          </a:prstGeom>
        </p:spPr>
      </p:pic>
      <p:sp>
        <p:nvSpPr>
          <p:cNvPr id="8" name="자유형: 도형 20"/>
          <p:cNvSpPr/>
          <p:nvPr/>
        </p:nvSpPr>
        <p:spPr>
          <a:xfrm>
            <a:off x="9296400" y="5483375"/>
            <a:ext cx="2895600" cy="1374626"/>
          </a:xfrm>
          <a:custGeom>
            <a:avLst/>
            <a:gdLst>
              <a:gd name="connsiteX0" fmla="*/ 1290219 w 2717800"/>
              <a:gd name="connsiteY0" fmla="*/ 0 h 1290219"/>
              <a:gd name="connsiteX1" fmla="*/ 2717800 w 2717800"/>
              <a:gd name="connsiteY1" fmla="*/ 0 h 1290219"/>
              <a:gd name="connsiteX2" fmla="*/ 2717800 w 2717800"/>
              <a:gd name="connsiteY2" fmla="*/ 1290219 h 1290219"/>
              <a:gd name="connsiteX3" fmla="*/ 0 w 2717800"/>
              <a:gd name="connsiteY3" fmla="*/ 1290219 h 1290219"/>
              <a:gd name="connsiteX4" fmla="*/ 1290219 w 2717800"/>
              <a:gd name="connsiteY4" fmla="*/ 0 h 1290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800" h="1290219">
                <a:moveTo>
                  <a:pt x="1290219" y="0"/>
                </a:moveTo>
                <a:lnTo>
                  <a:pt x="2717800" y="0"/>
                </a:lnTo>
                <a:lnTo>
                  <a:pt x="2717800" y="1290219"/>
                </a:lnTo>
                <a:lnTo>
                  <a:pt x="0" y="1290219"/>
                </a:lnTo>
                <a:cubicBezTo>
                  <a:pt x="0" y="577651"/>
                  <a:pt x="577651" y="0"/>
                  <a:pt x="1290219" y="0"/>
                </a:cubicBez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nvGrpSpPr>
          <p:cNvPr id="9" name="그룹 43"/>
          <p:cNvGrpSpPr/>
          <p:nvPr/>
        </p:nvGrpSpPr>
        <p:grpSpPr>
          <a:xfrm>
            <a:off x="0" y="0"/>
            <a:ext cx="1066250" cy="2292931"/>
            <a:chOff x="0" y="0"/>
            <a:chExt cx="1555200" cy="3344400"/>
          </a:xfrm>
        </p:grpSpPr>
        <p:sp>
          <p:nvSpPr>
            <p:cNvPr id="10" name="자유형: 도형 39"/>
            <p:cNvSpPr/>
            <p:nvPr userDrawn="1"/>
          </p:nvSpPr>
          <p:spPr>
            <a:xfrm>
              <a:off x="0" y="0"/>
              <a:ext cx="1555200" cy="3344400"/>
            </a:xfrm>
            <a:custGeom>
              <a:avLst/>
              <a:gdLst>
                <a:gd name="connsiteX0" fmla="*/ 1517100 w 1555200"/>
                <a:gd name="connsiteY0" fmla="*/ 0 h 3344400"/>
                <a:gd name="connsiteX1" fmla="*/ 1555200 w 1555200"/>
                <a:gd name="connsiteY1" fmla="*/ 0 h 3344400"/>
                <a:gd name="connsiteX2" fmla="*/ 1555200 w 1555200"/>
                <a:gd name="connsiteY2" fmla="*/ 3344400 h 3344400"/>
                <a:gd name="connsiteX3" fmla="*/ 0 w 1555200"/>
                <a:gd name="connsiteY3" fmla="*/ 3344400 h 3344400"/>
                <a:gd name="connsiteX4" fmla="*/ 0 w 1555200"/>
                <a:gd name="connsiteY4" fmla="*/ 3306300 h 3344400"/>
                <a:gd name="connsiteX5" fmla="*/ 1517100 w 1555200"/>
                <a:gd name="connsiteY5" fmla="*/ 3306300 h 334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5200" h="3344400">
                  <a:moveTo>
                    <a:pt x="1517100" y="0"/>
                  </a:moveTo>
                  <a:lnTo>
                    <a:pt x="1555200" y="0"/>
                  </a:lnTo>
                  <a:lnTo>
                    <a:pt x="1555200" y="3344400"/>
                  </a:lnTo>
                  <a:lnTo>
                    <a:pt x="0" y="3344400"/>
                  </a:lnTo>
                  <a:lnTo>
                    <a:pt x="0" y="3306300"/>
                  </a:lnTo>
                  <a:lnTo>
                    <a:pt x="1517100" y="3306300"/>
                  </a:lnTo>
                  <a:close/>
                </a:path>
              </a:pathLst>
            </a:cu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
          <p:nvSpPr>
            <p:cNvPr id="11" name="직사각형 7"/>
            <p:cNvSpPr/>
            <p:nvPr userDrawn="1"/>
          </p:nvSpPr>
          <p:spPr>
            <a:xfrm>
              <a:off x="0" y="0"/>
              <a:ext cx="1193800" cy="2984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grpSp>
      <p:sp>
        <p:nvSpPr>
          <p:cNvPr id="12" name="직사각형 21"/>
          <p:cNvSpPr/>
          <p:nvPr/>
        </p:nvSpPr>
        <p:spPr>
          <a:xfrm>
            <a:off x="0" y="6096000"/>
            <a:ext cx="2667000" cy="317500"/>
          </a:xfrm>
          <a:prstGeom prst="rect">
            <a:avLst/>
          </a:prstGeom>
          <a:gradFill>
            <a:gsLst>
              <a:gs pos="0">
                <a:srgbClr val="DFA87B"/>
              </a:gs>
              <a:gs pos="100000">
                <a:srgbClr val="A76E4D"/>
              </a:gs>
            </a:gsLst>
            <a:lin ang="27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pic>
        <p:nvPicPr>
          <p:cNvPr id="13" name="그래픽 26"/>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8906653" y="5697058"/>
            <a:ext cx="523140" cy="1321023"/>
          </a:xfrm>
          <a:prstGeom prst="rect">
            <a:avLst/>
          </a:prstGeom>
        </p:spPr>
      </p:pic>
      <p:pic>
        <p:nvPicPr>
          <p:cNvPr id="14" name="그래픽 29"/>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841939" y="3021555"/>
            <a:ext cx="142875" cy="3371850"/>
          </a:xfrm>
          <a:prstGeom prst="rect">
            <a:avLst/>
          </a:prstGeom>
        </p:spPr>
      </p:pic>
      <p:pic>
        <p:nvPicPr>
          <p:cNvPr id="15" name="그래픽 30"/>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6900" y="444500"/>
            <a:ext cx="1885950" cy="142875"/>
          </a:xfrm>
          <a:prstGeom prst="rect">
            <a:avLst/>
          </a:prstGeom>
        </p:spPr>
      </p:pic>
      <p:pic>
        <p:nvPicPr>
          <p:cNvPr id="16" name="그래픽 32"/>
          <p:cNvPicPr>
            <a:picLocks noChangeAspect="1"/>
          </p:cNvPicPr>
          <p:nvPr/>
        </p:nvPicPr>
        <p:blipFill rotWithShape="1">
          <a:blip r:embed="rId3">
            <a:extLst>
              <a:ext uri="{96DAC541-7B7A-43D3-8B79-37D633B846F1}">
                <asvg:svgBlip xmlns:asvg="http://schemas.microsoft.com/office/drawing/2016/SVG/main" r:embed="rId4"/>
              </a:ext>
            </a:extLst>
          </a:blip>
          <a:srcRect l="87434" b="29953"/>
          <a:stretch>
            <a:fillRect/>
          </a:stretch>
        </p:blipFill>
        <p:spPr>
          <a:xfrm rot="16200000">
            <a:off x="1987320" y="350139"/>
            <a:ext cx="65738" cy="925322"/>
          </a:xfrm>
          <a:prstGeom prst="rect">
            <a:avLst/>
          </a:prstGeom>
        </p:spPr>
      </p:pic>
      <p:sp>
        <p:nvSpPr>
          <p:cNvPr id="17" name="자유형: 도형 42"/>
          <p:cNvSpPr/>
          <p:nvPr/>
        </p:nvSpPr>
        <p:spPr>
          <a:xfrm>
            <a:off x="10934700" y="-1"/>
            <a:ext cx="431291" cy="2071577"/>
          </a:xfrm>
          <a:custGeom>
            <a:avLst/>
            <a:gdLst>
              <a:gd name="connsiteX0" fmla="*/ 0 w 338441"/>
              <a:gd name="connsiteY0" fmla="*/ 0 h 1625600"/>
              <a:gd name="connsiteX1" fmla="*/ 13500 w 338441"/>
              <a:gd name="connsiteY1" fmla="*/ 0 h 1625600"/>
              <a:gd name="connsiteX2" fmla="*/ 13500 w 338441"/>
              <a:gd name="connsiteY2" fmla="*/ 1612100 h 1625600"/>
              <a:gd name="connsiteX3" fmla="*/ 324941 w 338441"/>
              <a:gd name="connsiteY3" fmla="*/ 1612100 h 1625600"/>
              <a:gd name="connsiteX4" fmla="*/ 324941 w 338441"/>
              <a:gd name="connsiteY4" fmla="*/ 0 h 1625600"/>
              <a:gd name="connsiteX5" fmla="*/ 338441 w 338441"/>
              <a:gd name="connsiteY5" fmla="*/ 0 h 1625600"/>
              <a:gd name="connsiteX6" fmla="*/ 338441 w 338441"/>
              <a:gd name="connsiteY6" fmla="*/ 1625600 h 1625600"/>
              <a:gd name="connsiteX7" fmla="*/ 0 w 338441"/>
              <a:gd name="connsiteY7" fmla="*/ 1625600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441" h="1625600">
                <a:moveTo>
                  <a:pt x="0" y="0"/>
                </a:moveTo>
                <a:lnTo>
                  <a:pt x="13500" y="0"/>
                </a:lnTo>
                <a:lnTo>
                  <a:pt x="13500" y="1612100"/>
                </a:lnTo>
                <a:lnTo>
                  <a:pt x="324941" y="1612100"/>
                </a:lnTo>
                <a:lnTo>
                  <a:pt x="324941" y="0"/>
                </a:lnTo>
                <a:lnTo>
                  <a:pt x="338441" y="0"/>
                </a:lnTo>
                <a:lnTo>
                  <a:pt x="338441" y="1625600"/>
                </a:lnTo>
                <a:lnTo>
                  <a:pt x="0" y="1625600"/>
                </a:lnTo>
                <a:close/>
              </a:path>
            </a:pathLst>
          </a:custGeom>
          <a:gradFill>
            <a:gsLst>
              <a:gs pos="0">
                <a:srgbClr val="DFA87B"/>
              </a:gs>
              <a:gs pos="100000">
                <a:srgbClr val="A76E4D"/>
              </a:gs>
            </a:gsLst>
            <a:lin ang="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lgn="l"/>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6781702" cy="826936"/>
            <a:chOff x="1001864" y="3015532"/>
            <a:chExt cx="6781702"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02</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5923915" cy="794880"/>
              <a:chOff x="1924715" y="2984754"/>
              <a:chExt cx="5923915" cy="794880"/>
            </a:xfrm>
          </p:grpSpPr>
          <p:sp>
            <p:nvSpPr>
              <p:cNvPr id="5" name="文本框 4"/>
              <p:cNvSpPr txBox="1"/>
              <p:nvPr/>
            </p:nvSpPr>
            <p:spPr>
              <a:xfrm>
                <a:off x="1924715" y="2984754"/>
                <a:ext cx="5923915" cy="521970"/>
              </a:xfrm>
              <a:prstGeom prst="rect">
                <a:avLst/>
              </a:prstGeom>
              <a:noFill/>
            </p:spPr>
            <p:txBody>
              <a:bodyPr wrap="square" rtlCol="0">
                <a:spAutoFit/>
              </a:bodyPr>
              <a:lstStyle/>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 内容数量与推送质量</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问题</a:t>
                </a:r>
                <a:endPar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
        <p:nvSpPr>
          <p:cNvPr id="10" name="文本框 9"/>
          <p:cNvSpPr txBox="1"/>
          <p:nvPr/>
        </p:nvSpPr>
        <p:spPr>
          <a:xfrm>
            <a:off x="1081411" y="2137702"/>
            <a:ext cx="4633252" cy="1630045"/>
          </a:xfrm>
          <a:prstGeom prst="rect">
            <a:avLst/>
          </a:prstGeom>
          <a:noFill/>
        </p:spPr>
        <p:txBody>
          <a:bodyPr wrap="square" rtlCol="0">
            <a:spAutoFit/>
          </a:bodyPr>
          <a:lstStyle/>
          <a:p>
            <a:r>
              <a:rPr kumimoji="1" lang="en-US" altLang="zh-CN"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       </a:t>
            </a:r>
            <a:r>
              <a:rPr kumimoji="1" lang="zh-CN" altLang="en-US"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rPr>
              <a:t>抖音的视频在使用初期对用户吸引力非常大，但随着时间流逝就会产生“刷腻了”、“视频基本都是看过的类型”等问题。引发该问题的原因可能主要有两方面：</a:t>
            </a:r>
            <a:endParaRPr kumimoji="1" lang="zh-CN" altLang="en-US" sz="20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1081411" y="4257344"/>
            <a:ext cx="1851029" cy="1375999"/>
            <a:chOff x="4244969" y="2677769"/>
            <a:chExt cx="1851029" cy="1375999"/>
          </a:xfrm>
        </p:grpSpPr>
        <p:sp>
          <p:nvSpPr>
            <p:cNvPr id="12" name="剪去单角的矩形 11"/>
            <p:cNvSpPr>
              <a:spLocks noChangeAspect="1"/>
            </p:cNvSpPr>
            <p:nvPr/>
          </p:nvSpPr>
          <p:spPr>
            <a:xfrm flipH="1">
              <a:off x="4244969" y="2677769"/>
              <a:ext cx="1851029" cy="1351830"/>
            </a:xfrm>
            <a:prstGeom prst="snip1Rect">
              <a:avLst>
                <a:gd name="adj" fmla="val 19154"/>
              </a:avLst>
            </a:prstGeom>
            <a:gradFill>
              <a:gsLst>
                <a:gs pos="1000">
                  <a:srgbClr val="DBB790">
                    <a:alpha val="17000"/>
                  </a:srgbClr>
                </a:gs>
                <a:gs pos="99000">
                  <a:srgbClr val="DDAA77">
                    <a:alpha val="1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4380989" y="2891023"/>
              <a:ext cx="789495" cy="400110"/>
            </a:xfrm>
            <a:prstGeom prst="rect">
              <a:avLst/>
            </a:prstGeom>
          </p:spPr>
          <p:txBody>
            <a:bodyPr wrap="square">
              <a:spAutoFit/>
            </a:bodyPr>
            <a:lstStyle/>
            <a:p>
              <a:pPr defTabSz="914400" fontAlgn="base">
                <a:spcBef>
                  <a:spcPct val="0"/>
                </a:spcBef>
                <a:spcAft>
                  <a:spcPct val="0"/>
                </a:spcAft>
                <a:defRPr/>
              </a:pPr>
              <a:r>
                <a:rPr lang="en-US" altLang="zh-CN" sz="2000" b="1" i="1" kern="0" dirty="0">
                  <a:ln w="3175">
                    <a:noFill/>
                  </a:ln>
                  <a:solidFill>
                    <a:srgbClr val="DBB790"/>
                  </a:solidFill>
                  <a:latin typeface="Avenir Black Oblique" panose="02000503020000020003" pitchFamily="2" charset="0"/>
                  <a:ea typeface="微软雅黑" panose="020B0503020204020204" pitchFamily="34" charset="-122"/>
                </a:rPr>
                <a:t>01</a:t>
              </a:r>
              <a:endParaRPr lang="zh-CN" altLang="en-US" sz="2000" b="1" i="1" kern="0" dirty="0">
                <a:ln w="3175">
                  <a:noFill/>
                </a:ln>
                <a:solidFill>
                  <a:srgbClr val="DBB790"/>
                </a:solidFill>
                <a:latin typeface="Avenir Black Oblique" panose="02000503020000020003" pitchFamily="2" charset="0"/>
                <a:ea typeface="微软雅黑" panose="020B0503020204020204" pitchFamily="34" charset="-122"/>
              </a:endParaRPr>
            </a:p>
          </p:txBody>
        </p:sp>
        <p:sp>
          <p:nvSpPr>
            <p:cNvPr id="14" name="矩形 13"/>
            <p:cNvSpPr/>
            <p:nvPr/>
          </p:nvSpPr>
          <p:spPr>
            <a:xfrm>
              <a:off x="4516879" y="2854888"/>
              <a:ext cx="1462027" cy="1198880"/>
            </a:xfrm>
            <a:prstGeom prst="rect">
              <a:avLst/>
            </a:prstGeom>
          </p:spPr>
          <p:txBody>
            <a:bodyPr wrap="square">
              <a:spAutoFit/>
            </a:bodyPr>
            <a:lstStyle/>
            <a:p>
              <a:pPr defTabSz="914400" fontAlgn="base">
                <a:spcBef>
                  <a:spcPct val="0"/>
                </a:spcBef>
                <a:spcAft>
                  <a:spcPct val="0"/>
                </a:spcAft>
                <a:defRPr/>
              </a:pPr>
              <a:r>
                <a:rPr lang="en-US" altLang="zh-CN" b="1" kern="0" dirty="0">
                  <a:ln w="3175">
                    <a:noFill/>
                  </a:ln>
                  <a:solidFill>
                    <a:srgbClr val="DBB790"/>
                  </a:solidFill>
                  <a:latin typeface="微软雅黑" panose="020B0503020204020204" pitchFamily="34" charset="-122"/>
                  <a:ea typeface="微软雅黑" panose="020B0503020204020204" pitchFamily="34" charset="-122"/>
                </a:rPr>
                <a:t>       </a:t>
              </a:r>
              <a:r>
                <a:rPr lang="zh-CN" altLang="en-US" b="1" kern="0" dirty="0">
                  <a:ln w="3175">
                    <a:noFill/>
                  </a:ln>
                  <a:solidFill>
                    <a:srgbClr val="DBB790"/>
                  </a:solidFill>
                  <a:latin typeface="微软雅黑" panose="020B0503020204020204" pitchFamily="34" charset="-122"/>
                  <a:ea typeface="微软雅黑" panose="020B0503020204020204" pitchFamily="34" charset="-122"/>
                </a:rPr>
                <a:t>同质视频太多，没有新鲜血液涌入。</a:t>
              </a:r>
              <a:endParaRPr lang="zh-CN" altLang="en-US" b="1" kern="0" dirty="0">
                <a:ln w="3175">
                  <a:noFill/>
                </a:ln>
                <a:solidFill>
                  <a:srgbClr val="DBB790"/>
                </a:solidFill>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3484581" y="4257344"/>
            <a:ext cx="1851029" cy="1351830"/>
            <a:chOff x="4244969" y="2677769"/>
            <a:chExt cx="1851029" cy="1351830"/>
          </a:xfrm>
        </p:grpSpPr>
        <p:sp>
          <p:nvSpPr>
            <p:cNvPr id="16" name="剪去单角的矩形 15"/>
            <p:cNvSpPr>
              <a:spLocks noChangeAspect="1"/>
            </p:cNvSpPr>
            <p:nvPr/>
          </p:nvSpPr>
          <p:spPr>
            <a:xfrm flipH="1">
              <a:off x="4244969" y="2677769"/>
              <a:ext cx="1851029" cy="1351830"/>
            </a:xfrm>
            <a:prstGeom prst="snip1Rect">
              <a:avLst>
                <a:gd name="adj" fmla="val 19154"/>
              </a:avLst>
            </a:prstGeom>
            <a:gradFill>
              <a:gsLst>
                <a:gs pos="1000">
                  <a:srgbClr val="DBB790">
                    <a:alpha val="17000"/>
                  </a:srgbClr>
                </a:gs>
                <a:gs pos="99000">
                  <a:srgbClr val="DDAA77">
                    <a:alpha val="1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矩形 16"/>
            <p:cNvSpPr/>
            <p:nvPr/>
          </p:nvSpPr>
          <p:spPr>
            <a:xfrm>
              <a:off x="4380989" y="2891023"/>
              <a:ext cx="789495" cy="400110"/>
            </a:xfrm>
            <a:prstGeom prst="rect">
              <a:avLst/>
            </a:prstGeom>
          </p:spPr>
          <p:txBody>
            <a:bodyPr wrap="square">
              <a:spAutoFit/>
            </a:bodyPr>
            <a:lstStyle/>
            <a:p>
              <a:pPr defTabSz="914400" fontAlgn="base">
                <a:spcBef>
                  <a:spcPct val="0"/>
                </a:spcBef>
                <a:spcAft>
                  <a:spcPct val="0"/>
                </a:spcAft>
                <a:defRPr/>
              </a:pPr>
              <a:r>
                <a:rPr lang="en-US" altLang="zh-CN" sz="2000" b="1" i="1" kern="0" dirty="0">
                  <a:ln w="3175">
                    <a:noFill/>
                  </a:ln>
                  <a:solidFill>
                    <a:srgbClr val="DBB790"/>
                  </a:solidFill>
                  <a:latin typeface="Avenir Black Oblique" panose="02000503020000020003" pitchFamily="2" charset="0"/>
                  <a:ea typeface="微软雅黑" panose="020B0503020204020204" pitchFamily="34" charset="-122"/>
                </a:rPr>
                <a:t>02</a:t>
              </a:r>
              <a:endParaRPr lang="zh-CN" altLang="en-US" sz="2000" b="1" i="1" kern="0" dirty="0">
                <a:ln w="3175">
                  <a:noFill/>
                </a:ln>
                <a:solidFill>
                  <a:srgbClr val="DBB790"/>
                </a:solidFill>
                <a:latin typeface="Avenir Black Oblique" panose="02000503020000020003" pitchFamily="2" charset="0"/>
                <a:ea typeface="微软雅黑" panose="020B0503020204020204" pitchFamily="34" charset="-122"/>
              </a:endParaRPr>
            </a:p>
          </p:txBody>
        </p:sp>
        <p:sp>
          <p:nvSpPr>
            <p:cNvPr id="18" name="矩形 17"/>
            <p:cNvSpPr/>
            <p:nvPr/>
          </p:nvSpPr>
          <p:spPr>
            <a:xfrm>
              <a:off x="4473699" y="2982523"/>
              <a:ext cx="1462027" cy="922020"/>
            </a:xfrm>
            <a:prstGeom prst="rect">
              <a:avLst/>
            </a:prstGeom>
          </p:spPr>
          <p:txBody>
            <a:bodyPr wrap="square">
              <a:spAutoFit/>
            </a:bodyPr>
            <a:lstStyle/>
            <a:p>
              <a:pPr defTabSz="914400" fontAlgn="base">
                <a:spcBef>
                  <a:spcPct val="0"/>
                </a:spcBef>
                <a:spcAft>
                  <a:spcPct val="0"/>
                </a:spcAft>
                <a:defRPr/>
              </a:pPr>
              <a:r>
                <a:rPr lang="en-US" altLang="zh-CN" b="1" kern="0" dirty="0">
                  <a:ln w="3175">
                    <a:noFill/>
                  </a:ln>
                  <a:solidFill>
                    <a:srgbClr val="DBB790"/>
                  </a:solidFill>
                  <a:latin typeface="微软雅黑" panose="020B0503020204020204" pitchFamily="34" charset="-122"/>
                  <a:ea typeface="微软雅黑" panose="020B0503020204020204" pitchFamily="34" charset="-122"/>
                </a:rPr>
                <a:t>       </a:t>
              </a:r>
              <a:r>
                <a:rPr lang="zh-CN" altLang="en-US" b="1" kern="0" dirty="0">
                  <a:ln w="3175">
                    <a:noFill/>
                  </a:ln>
                  <a:solidFill>
                    <a:srgbClr val="DBB790"/>
                  </a:solidFill>
                  <a:latin typeface="微软雅黑" panose="020B0503020204020204" pitchFamily="34" charset="-122"/>
                  <a:ea typeface="微软雅黑" panose="020B0503020204020204" pitchFamily="34" charset="-122"/>
                </a:rPr>
                <a:t>内容推荐算法的效率问题。</a:t>
              </a:r>
              <a:endParaRPr lang="zh-CN" altLang="en-US" b="1" kern="0" dirty="0">
                <a:ln w="3175">
                  <a:noFill/>
                </a:ln>
                <a:solidFill>
                  <a:srgbClr val="DBB790"/>
                </a:solidFill>
                <a:latin typeface="微软雅黑" panose="020B0503020204020204" pitchFamily="34" charset="-122"/>
                <a:ea typeface="微软雅黑" panose="020B0503020204020204" pitchFamily="34" charset="-122"/>
              </a:endParaRPr>
            </a:p>
          </p:txBody>
        </p:sp>
      </p:grpSp>
      <p:pic>
        <p:nvPicPr>
          <p:cNvPr id="19" name="图片 18"/>
          <p:cNvPicPr>
            <a:picLocks noChangeAspect="1"/>
          </p:cNvPicPr>
          <p:nvPr/>
        </p:nvPicPr>
        <p:blipFill>
          <a:blip r:embed="rId1"/>
          <a:stretch>
            <a:fillRect/>
          </a:stretch>
        </p:blipFill>
        <p:spPr>
          <a:xfrm>
            <a:off x="6837776" y="2188392"/>
            <a:ext cx="3809338" cy="379648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dissolv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7095392" cy="826936"/>
            <a:chOff x="1001864" y="3015532"/>
            <a:chExt cx="7095392"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02</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6237605" cy="794880"/>
              <a:chOff x="1924715" y="2984754"/>
              <a:chExt cx="6237605" cy="794880"/>
            </a:xfrm>
          </p:grpSpPr>
          <p:sp>
            <p:nvSpPr>
              <p:cNvPr id="5" name="文本框 4"/>
              <p:cNvSpPr txBox="1"/>
              <p:nvPr/>
            </p:nvSpPr>
            <p:spPr>
              <a:xfrm>
                <a:off x="1924715" y="2984754"/>
                <a:ext cx="6237605" cy="521970"/>
              </a:xfrm>
              <a:prstGeom prst="rect">
                <a:avLst/>
              </a:prstGeom>
              <a:noFill/>
            </p:spPr>
            <p:txBody>
              <a:bodyPr wrap="square" rtlCol="0">
                <a:spAutoFit/>
              </a:bodyPr>
              <a:lstStyle/>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 内容数量与推送质量</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问题</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1</a:t>
                </a:r>
                <a:endPar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
        <p:nvSpPr>
          <p:cNvPr id="13" name="矩形 12"/>
          <p:cNvSpPr/>
          <p:nvPr/>
        </p:nvSpPr>
        <p:spPr>
          <a:xfrm>
            <a:off x="5508727" y="3031559"/>
            <a:ext cx="5426596" cy="1938020"/>
          </a:xfrm>
          <a:prstGeom prst="rect">
            <a:avLst/>
          </a:prstGeom>
        </p:spPr>
        <p:txBody>
          <a:bodyPr wrap="square">
            <a:spAutoFit/>
          </a:bodyPr>
          <a:lstStyle/>
          <a:p>
            <a:pPr defTabSz="914400" fontAlgn="base">
              <a:lnSpc>
                <a:spcPct val="150000"/>
              </a:lnSpc>
              <a:spcBef>
                <a:spcPct val="0"/>
              </a:spcBef>
              <a:spcAft>
                <a:spcPct val="0"/>
              </a:spcAft>
              <a:defRPr/>
            </a:pPr>
            <a:r>
              <a:rPr lang="en-US" altLang="zh-CN" sz="2000" b="1" kern="0" dirty="0">
                <a:ln w="3175">
                  <a:noFill/>
                </a:ln>
                <a:solidFill>
                  <a:srgbClr val="DBB790"/>
                </a:solidFill>
                <a:latin typeface="微软雅黑" panose="020B0503020204020204" pitchFamily="34" charset="-122"/>
                <a:ea typeface="微软雅黑" panose="020B0503020204020204" pitchFamily="34" charset="-122"/>
              </a:rPr>
              <a:t>       </a:t>
            </a:r>
            <a:r>
              <a:rPr lang="zh-CN" altLang="en-US" sz="2000" b="1" kern="0" dirty="0">
                <a:ln w="3175">
                  <a:noFill/>
                </a:ln>
                <a:solidFill>
                  <a:srgbClr val="DBB790"/>
                </a:solidFill>
                <a:latin typeface="微软雅黑" panose="020B0503020204020204" pitchFamily="34" charset="-122"/>
                <a:ea typeface="微软雅黑" panose="020B0503020204020204" pitchFamily="34" charset="-122"/>
              </a:rPr>
              <a:t>同质视频太多，没有新鲜血液涌入，为了解决此问题，抖音已在活动内容和道具方面进行了尝试，隔三差五就会推出新的 #挑战 供用户参与，道具和贴纸也在不断创新。</a:t>
            </a:r>
            <a:endParaRPr lang="zh-CN" altLang="en-US" sz="2000" b="1" kern="0" dirty="0">
              <a:ln w="3175">
                <a:noFill/>
              </a:ln>
              <a:solidFill>
                <a:srgbClr val="DBB790"/>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874713" y="2168525"/>
            <a:ext cx="4015339" cy="3816350"/>
            <a:chOff x="874713" y="2168525"/>
            <a:chExt cx="4015339" cy="3816350"/>
          </a:xfrm>
        </p:grpSpPr>
        <p:sp>
          <p:nvSpPr>
            <p:cNvPr id="9" name="矩形 8"/>
            <p:cNvSpPr/>
            <p:nvPr/>
          </p:nvSpPr>
          <p:spPr>
            <a:xfrm>
              <a:off x="874713" y="2168525"/>
              <a:ext cx="4015339" cy="3816350"/>
            </a:xfrm>
            <a:prstGeom prst="rect">
              <a:avLst/>
            </a:prstGeom>
            <a:gradFill>
              <a:gsLst>
                <a:gs pos="1000">
                  <a:srgbClr val="DBB790"/>
                </a:gs>
                <a:gs pos="100000">
                  <a:srgbClr val="DDAA77"/>
                </a:gs>
              </a:gsLst>
              <a:lin ang="5400000" scaled="1"/>
            </a:gradFill>
            <a:ln>
              <a:noFill/>
            </a:ln>
            <a:effectLst>
              <a:outerShdw blurRad="609600" sx="102000" sy="102000" algn="ctr" rotWithShape="0">
                <a:srgbClr val="00B0F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 name="组合 11"/>
            <p:cNvGrpSpPr/>
            <p:nvPr/>
          </p:nvGrpSpPr>
          <p:grpSpPr>
            <a:xfrm>
              <a:off x="1256677" y="2801096"/>
              <a:ext cx="3380105" cy="794880"/>
              <a:chOff x="1634364" y="748873"/>
              <a:chExt cx="3380105" cy="794880"/>
            </a:xfrm>
          </p:grpSpPr>
          <p:sp>
            <p:nvSpPr>
              <p:cNvPr id="10" name="文本框 9"/>
              <p:cNvSpPr txBox="1"/>
              <p:nvPr/>
            </p:nvSpPr>
            <p:spPr>
              <a:xfrm>
                <a:off x="1634364" y="748873"/>
                <a:ext cx="3380105" cy="521970"/>
              </a:xfrm>
              <a:prstGeom prst="rect">
                <a:avLst/>
              </a:prstGeom>
              <a:noFill/>
            </p:spPr>
            <p:txBody>
              <a:bodyPr wrap="square" rtlCol="0">
                <a:spAutoFit/>
              </a:bodyPr>
              <a:lstStyle/>
              <a:p>
                <a:r>
                  <a:rPr kumimoji="1" lang="en-US" altLang="zh-CN" sz="2800" b="1" dirty="0">
                    <a:solidFill>
                      <a:schemeClr val="tx1">
                        <a:lumMod val="95000"/>
                        <a:lumOff val="5000"/>
                      </a:schemeClr>
                    </a:solidFill>
                    <a:latin typeface="微软雅黑" panose="020B0503020204020204" pitchFamily="34" charset="-122"/>
                    <a:ea typeface="微软雅黑" panose="020B0503020204020204" pitchFamily="34" charset="-122"/>
                  </a:rPr>
                  <a:t>#</a:t>
                </a:r>
                <a:r>
                  <a:rPr kumimoji="1"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rPr>
                  <a:t>抖音记录美好生活</a:t>
                </a:r>
                <a:endParaRPr kumimoji="1"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634365" y="1282143"/>
                <a:ext cx="2123952" cy="261610"/>
              </a:xfrm>
              <a:prstGeom prst="rect">
                <a:avLst/>
              </a:prstGeom>
              <a:noFill/>
            </p:spPr>
            <p:txBody>
              <a:bodyPr wrap="square" rtlCol="0">
                <a:spAutoFit/>
              </a:bodyPr>
              <a:lstStyle/>
              <a:p>
                <a:r>
                  <a:rPr kumimoji="1" lang="en-GB" altLang="zh-CN" sz="1100" i="1" dirty="0">
                    <a:solidFill>
                      <a:schemeClr val="tx1">
                        <a:lumMod val="95000"/>
                        <a:lumOff val="5000"/>
                      </a:schemeClr>
                    </a:solidFill>
                    <a:latin typeface="Avenir Medium Oblique" panose="02000503020000020003" pitchFamily="2" charset="0"/>
                    <a:ea typeface="YouSheBiaoTiHei" pitchFamily="2" charset="-122"/>
                  </a:rPr>
                  <a:t>PROJECT </a:t>
                </a:r>
                <a:r>
                  <a:rPr kumimoji="1" lang="en-GB" altLang="zh-CN" sz="1050" i="1" dirty="0">
                    <a:solidFill>
                      <a:schemeClr val="tx1">
                        <a:lumMod val="95000"/>
                        <a:lumOff val="5000"/>
                      </a:schemeClr>
                    </a:solidFill>
                    <a:latin typeface="Avenir Medium Oblique" panose="02000503020000020003" pitchFamily="2" charset="0"/>
                    <a:ea typeface="YouSheBiaoTiHei" pitchFamily="2" charset="-122"/>
                  </a:rPr>
                  <a:t>INTRODUCTION</a:t>
                </a:r>
                <a:endParaRPr kumimoji="1" lang="zh-CN" altLang="en-US" sz="1100" i="1" dirty="0">
                  <a:solidFill>
                    <a:schemeClr val="tx1">
                      <a:lumMod val="95000"/>
                      <a:lumOff val="5000"/>
                    </a:schemeClr>
                  </a:solidFill>
                  <a:latin typeface="Avenir Medium Oblique" panose="02000503020000020003" pitchFamily="2" charset="0"/>
                  <a:ea typeface="YouSheBiaoTiHei" pitchFamily="2" charset="-122"/>
                </a:endParaRPr>
              </a:p>
            </p:txBody>
          </p:sp>
        </p:grpSp>
        <p:pic>
          <p:nvPicPr>
            <p:cNvPr id="15" name="图片 14"/>
            <p:cNvPicPr>
              <a:picLocks noChangeAspect="1"/>
            </p:cNvPicPr>
            <p:nvPr/>
          </p:nvPicPr>
          <p:blipFill rotWithShape="1">
            <a:blip r:embed="rId1" cstate="screen"/>
            <a:srcRect/>
            <a:stretch>
              <a:fillRect/>
            </a:stretch>
          </p:blipFill>
          <p:spPr>
            <a:xfrm>
              <a:off x="1310657" y="3882047"/>
              <a:ext cx="3143450" cy="1440414"/>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ppt_y</p:attrName>
                                        </p:attrNameLst>
                                      </p:cBhvr>
                                      <p:tavLst>
                                        <p:tav tm="0">
                                          <p:val>
                                            <p:strVal val="#ppt_y+#ppt_h*1.125000"/>
                                          </p:val>
                                        </p:tav>
                                        <p:tav tm="100000">
                                          <p:val>
                                            <p:strVal val="#ppt_y"/>
                                          </p:val>
                                        </p:tav>
                                      </p:tavLst>
                                    </p:anim>
                                    <p:animEffect transition="in" filter="wipe(up)">
                                      <p:cBhvr>
                                        <p:cTn id="8" dur="500"/>
                                        <p:tgtEl>
                                          <p:spTgt spid="13"/>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24177" y="580445"/>
            <a:ext cx="7095392" cy="826936"/>
            <a:chOff x="1001864" y="3015532"/>
            <a:chExt cx="7095392" cy="826936"/>
          </a:xfrm>
        </p:grpSpPr>
        <p:grpSp>
          <p:nvGrpSpPr>
            <p:cNvPr id="3" name="组合 2"/>
            <p:cNvGrpSpPr/>
            <p:nvPr/>
          </p:nvGrpSpPr>
          <p:grpSpPr>
            <a:xfrm>
              <a:off x="1001864" y="3015532"/>
              <a:ext cx="826936" cy="826936"/>
              <a:chOff x="1001864" y="3015532"/>
              <a:chExt cx="826936" cy="826936"/>
            </a:xfrm>
          </p:grpSpPr>
          <p:sp>
            <p:nvSpPr>
              <p:cNvPr id="7" name="剪去单角的矩形 6"/>
              <p:cNvSpPr/>
              <p:nvPr/>
            </p:nvSpPr>
            <p:spPr>
              <a:xfrm flipH="1">
                <a:off x="1001864" y="3015532"/>
                <a:ext cx="826936" cy="826936"/>
              </a:xfrm>
              <a:prstGeom prst="snip1Rect">
                <a:avLst>
                  <a:gd name="adj" fmla="val 41257"/>
                </a:avLst>
              </a:prstGeom>
              <a:gradFill>
                <a:gsLst>
                  <a:gs pos="1000">
                    <a:srgbClr val="DBB790"/>
                  </a:gs>
                  <a:gs pos="100000">
                    <a:srgbClr val="DDAA77"/>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032715" y="3194859"/>
                <a:ext cx="765234" cy="583565"/>
              </a:xfrm>
              <a:prstGeom prst="rect">
                <a:avLst/>
              </a:prstGeom>
              <a:noFill/>
            </p:spPr>
            <p:txBody>
              <a:bodyPr wrap="square" rtlCol="0">
                <a:spAutoFit/>
              </a:bodyPr>
              <a:lstStyle/>
              <a:p>
                <a:pPr algn="ctr"/>
                <a:r>
                  <a:rPr kumimoji="1" lang="en-US" altLang="zh-CN" sz="3200" b="1" i="1" dirty="0">
                    <a:solidFill>
                      <a:schemeClr val="tx1">
                        <a:lumMod val="85000"/>
                        <a:lumOff val="15000"/>
                      </a:schemeClr>
                    </a:solidFill>
                    <a:latin typeface="Avenir Black Oblique" panose="02000503020000020003" pitchFamily="2" charset="0"/>
                    <a:ea typeface="YouSheBiaoTiHei" pitchFamily="2" charset="-122"/>
                  </a:rPr>
                  <a:t>02</a:t>
                </a:r>
                <a:endParaRPr kumimoji="1" lang="zh-CN" altLang="en-US" sz="3200" b="1" i="1" dirty="0">
                  <a:solidFill>
                    <a:schemeClr val="tx1">
                      <a:lumMod val="85000"/>
                      <a:lumOff val="15000"/>
                    </a:schemeClr>
                  </a:solidFill>
                  <a:latin typeface="Avenir Black Oblique" panose="02000503020000020003" pitchFamily="2" charset="0"/>
                  <a:ea typeface="YouSheBiaoTiHei" pitchFamily="2" charset="-122"/>
                </a:endParaRPr>
              </a:p>
            </p:txBody>
          </p:sp>
        </p:grpSp>
        <p:grpSp>
          <p:nvGrpSpPr>
            <p:cNvPr id="4" name="组合 3"/>
            <p:cNvGrpSpPr/>
            <p:nvPr/>
          </p:nvGrpSpPr>
          <p:grpSpPr>
            <a:xfrm>
              <a:off x="1859651" y="3031560"/>
              <a:ext cx="6237605" cy="794880"/>
              <a:chOff x="1924715" y="2984754"/>
              <a:chExt cx="6237605" cy="794880"/>
            </a:xfrm>
          </p:grpSpPr>
          <p:sp>
            <p:nvSpPr>
              <p:cNvPr id="5" name="文本框 4"/>
              <p:cNvSpPr txBox="1"/>
              <p:nvPr/>
            </p:nvSpPr>
            <p:spPr>
              <a:xfrm>
                <a:off x="1924715" y="2984754"/>
                <a:ext cx="6237605" cy="521970"/>
              </a:xfrm>
              <a:prstGeom prst="rect">
                <a:avLst/>
              </a:prstGeom>
              <a:noFill/>
            </p:spPr>
            <p:txBody>
              <a:bodyPr wrap="square" rtlCol="0">
                <a:spAutoFit/>
              </a:bodyPr>
              <a:lstStyle/>
              <a:p>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 内容数量与推送质量</a:t>
                </a:r>
                <a:r>
                  <a:rPr kumimoji="1" lang="en-US" altLang="zh-CN"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a:t>
                </a:r>
                <a:r>
                  <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rPr>
                  <a:t>改善措施</a:t>
                </a:r>
                <a:endParaRPr kumimoji="1" lang="zh-CN" altLang="en-US" sz="2800" b="1" dirty="0">
                  <a:gradFill>
                    <a:gsLst>
                      <a:gs pos="1000">
                        <a:srgbClr val="DBB790"/>
                      </a:gs>
                      <a:gs pos="100000">
                        <a:srgbClr val="DDAA77"/>
                      </a:gs>
                    </a:gsLst>
                    <a:lin ang="5400000" scaled="1"/>
                  </a:gradFill>
                  <a:latin typeface="微软雅黑" panose="020B0503020204020204" pitchFamily="34" charset="-122"/>
                  <a:ea typeface="微软雅黑" panose="020B0503020204020204" pitchFamily="34" charset="-122"/>
                  <a:sym typeface="+mn-ea"/>
                </a:endParaRPr>
              </a:p>
            </p:txBody>
          </p:sp>
          <p:sp>
            <p:nvSpPr>
              <p:cNvPr id="6" name="文本框 5"/>
              <p:cNvSpPr txBox="1"/>
              <p:nvPr/>
            </p:nvSpPr>
            <p:spPr>
              <a:xfrm>
                <a:off x="1924716" y="3518024"/>
                <a:ext cx="2123952" cy="261610"/>
              </a:xfrm>
              <a:prstGeom prst="rect">
                <a:avLst/>
              </a:prstGeom>
              <a:noFill/>
            </p:spPr>
            <p:txBody>
              <a:bodyPr wrap="square" rtlCol="0">
                <a:spAutoFit/>
              </a:bodyPr>
              <a:lstStyle/>
              <a:p>
                <a:r>
                  <a:rPr kumimoji="1" lang="en-GB" altLang="zh-CN" sz="1100" i="1" dirty="0">
                    <a:solidFill>
                      <a:schemeClr val="bg1">
                        <a:alpha val="40000"/>
                      </a:schemeClr>
                    </a:solidFill>
                    <a:latin typeface="Avenir Medium Oblique" panose="02000503020000020003" pitchFamily="2" charset="0"/>
                    <a:ea typeface="YouSheBiaoTiHei" pitchFamily="2" charset="-122"/>
                  </a:rPr>
                  <a:t>PROJECT </a:t>
                </a:r>
                <a:r>
                  <a:rPr kumimoji="1" lang="en-GB" altLang="zh-CN" sz="1050" i="1" dirty="0">
                    <a:solidFill>
                      <a:schemeClr val="bg1">
                        <a:alpha val="40000"/>
                      </a:schemeClr>
                    </a:solidFill>
                    <a:latin typeface="Avenir Medium Oblique" panose="02000503020000020003" pitchFamily="2" charset="0"/>
                    <a:ea typeface="YouSheBiaoTiHei" pitchFamily="2" charset="-122"/>
                  </a:rPr>
                  <a:t>INTRODUCTION</a:t>
                </a:r>
                <a:endParaRPr kumimoji="1" lang="zh-CN" altLang="en-US" sz="1100" i="1" dirty="0">
                  <a:solidFill>
                    <a:schemeClr val="bg1">
                      <a:alpha val="40000"/>
                    </a:schemeClr>
                  </a:solidFill>
                  <a:latin typeface="Avenir Medium Oblique" panose="02000503020000020003" pitchFamily="2" charset="0"/>
                  <a:ea typeface="YouSheBiaoTiHei" pitchFamily="2" charset="-122"/>
                </a:endParaRPr>
              </a:p>
            </p:txBody>
          </p:sp>
        </p:grpSp>
      </p:grpSp>
      <p:sp>
        <p:nvSpPr>
          <p:cNvPr id="13" name="矩形 12"/>
          <p:cNvSpPr/>
          <p:nvPr/>
        </p:nvSpPr>
        <p:spPr>
          <a:xfrm>
            <a:off x="5411572" y="2184469"/>
            <a:ext cx="5426596" cy="3784600"/>
          </a:xfrm>
          <a:prstGeom prst="rect">
            <a:avLst/>
          </a:prstGeom>
        </p:spPr>
        <p:txBody>
          <a:bodyPr wrap="square">
            <a:spAutoFit/>
          </a:bodyPr>
          <a:lstStyle/>
          <a:p>
            <a:pPr defTabSz="914400" fontAlgn="base">
              <a:lnSpc>
                <a:spcPct val="150000"/>
              </a:lnSpc>
              <a:spcBef>
                <a:spcPct val="0"/>
              </a:spcBef>
              <a:spcAft>
                <a:spcPct val="0"/>
              </a:spcAft>
              <a:defRPr/>
            </a:pPr>
            <a:r>
              <a:rPr lang="en-US" altLang="zh-CN" sz="2000" b="1" kern="0" dirty="0">
                <a:ln w="3175">
                  <a:noFill/>
                </a:ln>
                <a:solidFill>
                  <a:srgbClr val="DBB790"/>
                </a:solidFill>
                <a:latin typeface="微软雅黑" panose="020B0503020204020204" pitchFamily="34" charset="-122"/>
                <a:ea typeface="微软雅黑" panose="020B0503020204020204" pitchFamily="34" charset="-122"/>
              </a:rPr>
              <a:t>       </a:t>
            </a:r>
            <a:r>
              <a:rPr sz="2000" b="1" kern="0" dirty="0">
                <a:ln w="3175">
                  <a:noFill/>
                </a:ln>
                <a:solidFill>
                  <a:srgbClr val="DBB790"/>
                </a:solidFill>
                <a:latin typeface="微软雅黑" panose="020B0503020204020204" pitchFamily="34" charset="-122"/>
                <a:ea typeface="微软雅黑" panose="020B0503020204020204" pitchFamily="34" charset="-122"/>
              </a:rPr>
              <a:t>但此举在产品设计上仍有优化的空间——如优化参与 #挑战 的路径：可在拍摄功能处直接提供最新挑战入口，引导并激发更多的用户参与挑战；也可在挑战消息处增加直接进入挑战的拍摄入口，并直接提供挑战所需道具等。另一方面，抖音也可考虑为生产出“引起一定量级模仿的优质内容”的用户提供激励，带动优质原创内容的创作。</a:t>
            </a:r>
            <a:endParaRPr sz="2000" b="1" kern="0" dirty="0">
              <a:ln w="3175">
                <a:noFill/>
              </a:ln>
              <a:solidFill>
                <a:srgbClr val="DBB790"/>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874713" y="2168525"/>
            <a:ext cx="4015339" cy="3816350"/>
            <a:chOff x="874713" y="2168525"/>
            <a:chExt cx="4015339" cy="3816350"/>
          </a:xfrm>
        </p:grpSpPr>
        <p:sp>
          <p:nvSpPr>
            <p:cNvPr id="9" name="矩形 8"/>
            <p:cNvSpPr/>
            <p:nvPr/>
          </p:nvSpPr>
          <p:spPr>
            <a:xfrm>
              <a:off x="874713" y="2168525"/>
              <a:ext cx="4015339" cy="3816350"/>
            </a:xfrm>
            <a:prstGeom prst="rect">
              <a:avLst/>
            </a:prstGeom>
            <a:gradFill>
              <a:gsLst>
                <a:gs pos="1000">
                  <a:srgbClr val="DBB790"/>
                </a:gs>
                <a:gs pos="100000">
                  <a:srgbClr val="DDAA77"/>
                </a:gs>
              </a:gsLst>
              <a:lin ang="5400000" scaled="1"/>
            </a:gradFill>
            <a:ln>
              <a:noFill/>
            </a:ln>
            <a:effectLst>
              <a:outerShdw blurRad="609600" sx="102000" sy="102000" algn="ctr" rotWithShape="0">
                <a:srgbClr val="00B0F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 name="组合 11"/>
            <p:cNvGrpSpPr/>
            <p:nvPr/>
          </p:nvGrpSpPr>
          <p:grpSpPr>
            <a:xfrm>
              <a:off x="1256677" y="2801096"/>
              <a:ext cx="3380105" cy="794880"/>
              <a:chOff x="1634364" y="748873"/>
              <a:chExt cx="3380105" cy="794880"/>
            </a:xfrm>
          </p:grpSpPr>
          <p:sp>
            <p:nvSpPr>
              <p:cNvPr id="10" name="文本框 9"/>
              <p:cNvSpPr txBox="1"/>
              <p:nvPr/>
            </p:nvSpPr>
            <p:spPr>
              <a:xfrm>
                <a:off x="1634364" y="748873"/>
                <a:ext cx="3380105" cy="521970"/>
              </a:xfrm>
              <a:prstGeom prst="rect">
                <a:avLst/>
              </a:prstGeom>
              <a:noFill/>
            </p:spPr>
            <p:txBody>
              <a:bodyPr wrap="square" rtlCol="0">
                <a:spAutoFit/>
              </a:bodyPr>
              <a:lstStyle/>
              <a:p>
                <a:r>
                  <a:rPr kumimoji="1" lang="en-US" altLang="zh-CN" sz="2800" b="1" dirty="0">
                    <a:solidFill>
                      <a:schemeClr val="tx1">
                        <a:lumMod val="95000"/>
                        <a:lumOff val="5000"/>
                      </a:schemeClr>
                    </a:solidFill>
                    <a:latin typeface="微软雅黑" panose="020B0503020204020204" pitchFamily="34" charset="-122"/>
                    <a:ea typeface="微软雅黑" panose="020B0503020204020204" pitchFamily="34" charset="-122"/>
                  </a:rPr>
                  <a:t>#</a:t>
                </a:r>
                <a:r>
                  <a:rPr kumimoji="1"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rPr>
                  <a:t>抖音记录美好生活</a:t>
                </a:r>
                <a:endParaRPr kumimoji="1"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634365" y="1282143"/>
                <a:ext cx="2123952" cy="261610"/>
              </a:xfrm>
              <a:prstGeom prst="rect">
                <a:avLst/>
              </a:prstGeom>
              <a:noFill/>
            </p:spPr>
            <p:txBody>
              <a:bodyPr wrap="square" rtlCol="0">
                <a:spAutoFit/>
              </a:bodyPr>
              <a:lstStyle/>
              <a:p>
                <a:r>
                  <a:rPr kumimoji="1" lang="en-GB" altLang="zh-CN" sz="1100" i="1" dirty="0">
                    <a:solidFill>
                      <a:schemeClr val="tx1">
                        <a:lumMod val="95000"/>
                        <a:lumOff val="5000"/>
                      </a:schemeClr>
                    </a:solidFill>
                    <a:latin typeface="Avenir Medium Oblique" panose="02000503020000020003" pitchFamily="2" charset="0"/>
                    <a:ea typeface="YouSheBiaoTiHei" pitchFamily="2" charset="-122"/>
                  </a:rPr>
                  <a:t>PROJECT </a:t>
                </a:r>
                <a:r>
                  <a:rPr kumimoji="1" lang="en-GB" altLang="zh-CN" sz="1050" i="1" dirty="0">
                    <a:solidFill>
                      <a:schemeClr val="tx1">
                        <a:lumMod val="95000"/>
                        <a:lumOff val="5000"/>
                      </a:schemeClr>
                    </a:solidFill>
                    <a:latin typeface="Avenir Medium Oblique" panose="02000503020000020003" pitchFamily="2" charset="0"/>
                    <a:ea typeface="YouSheBiaoTiHei" pitchFamily="2" charset="-122"/>
                  </a:rPr>
                  <a:t>INTRODUCTION</a:t>
                </a:r>
                <a:endParaRPr kumimoji="1" lang="zh-CN" altLang="en-US" sz="1100" i="1" dirty="0">
                  <a:solidFill>
                    <a:schemeClr val="tx1">
                      <a:lumMod val="95000"/>
                      <a:lumOff val="5000"/>
                    </a:schemeClr>
                  </a:solidFill>
                  <a:latin typeface="Avenir Medium Oblique" panose="02000503020000020003" pitchFamily="2" charset="0"/>
                  <a:ea typeface="YouSheBiaoTiHei" pitchFamily="2" charset="-122"/>
                </a:endParaRPr>
              </a:p>
            </p:txBody>
          </p:sp>
        </p:grpSp>
        <p:pic>
          <p:nvPicPr>
            <p:cNvPr id="15" name="图片 14"/>
            <p:cNvPicPr>
              <a:picLocks noChangeAspect="1"/>
            </p:cNvPicPr>
            <p:nvPr/>
          </p:nvPicPr>
          <p:blipFill rotWithShape="1">
            <a:blip r:embed="rId1" cstate="screen"/>
            <a:srcRect/>
            <a:stretch>
              <a:fillRect/>
            </a:stretch>
          </p:blipFill>
          <p:spPr>
            <a:xfrm>
              <a:off x="1310657" y="3882047"/>
              <a:ext cx="3143450" cy="1440414"/>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500" advClick="0" advTm="3000">
        <p:random/>
      </p:transition>
    </mc:Choice>
    <mc:Fallback>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ppt_y</p:attrName>
                                        </p:attrNameLst>
                                      </p:cBhvr>
                                      <p:tavLst>
                                        <p:tav tm="0">
                                          <p:val>
                                            <p:strVal val="#ppt_y+#ppt_h*1.125000"/>
                                          </p:val>
                                        </p:tav>
                                        <p:tav tm="100000">
                                          <p:val>
                                            <p:strVal val="#ppt_y"/>
                                          </p:val>
                                        </p:tav>
                                      </p:tavLst>
                                    </p:anim>
                                    <p:animEffect transition="in" filter="wipe(up)">
                                      <p:cBhvr>
                                        <p:cTn id="8" dur="500"/>
                                        <p:tgtEl>
                                          <p:spTgt spid="13"/>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ags/tag1.xml><?xml version="1.0" encoding="utf-8"?>
<p:tagLst xmlns:p="http://schemas.openxmlformats.org/presentationml/2006/main">
  <p:tag name="ISPRING_FIRST_PUBLISH" val="1"/>
  <p:tag name="ISPRING_PRESENTATION_TITLE" val="8"/>
  <p:tag name="COMMONDATA" val="eyJoZGlkIjoiYTEyMGE5YzgyNTE1YmIzNzU5ZjQ5ZmJkZTA4NzlkNzAifQ=="/>
</p:tagLst>
</file>

<file path=ppt/theme/theme1.xml><?xml version="1.0" encoding="utf-8"?>
<a:theme xmlns:a="http://schemas.openxmlformats.org/drawingml/2006/main" name="当图网">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2302</Words>
  <Application>WPS 演示</Application>
  <PresentationFormat>宽屏</PresentationFormat>
  <Paragraphs>199</Paragraphs>
  <Slides>17</Slides>
  <Notes>15</Notes>
  <HiddenSlides>0</HiddenSlides>
  <MMClips>1</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17</vt:i4>
      </vt:variant>
    </vt:vector>
  </HeadingPairs>
  <TitlesOfParts>
    <vt:vector size="36" baseType="lpstr">
      <vt:lpstr>Arial</vt:lpstr>
      <vt:lpstr>宋体</vt:lpstr>
      <vt:lpstr>Wingdings</vt:lpstr>
      <vt:lpstr>黑体</vt:lpstr>
      <vt:lpstr>思源黑体 Normal</vt:lpstr>
      <vt:lpstr>锐字云字库姚体1.0</vt:lpstr>
      <vt:lpstr>Avenir Black Oblique</vt:lpstr>
      <vt:lpstr>NumberOnly</vt:lpstr>
      <vt:lpstr>YouSheBiaoTiHei</vt:lpstr>
      <vt:lpstr>微软雅黑</vt:lpstr>
      <vt:lpstr>Avenir Medium Oblique</vt:lpstr>
      <vt:lpstr>Arial</vt:lpstr>
      <vt:lpstr>微软雅黑 Light</vt:lpstr>
      <vt:lpstr>Calibri</vt:lpstr>
      <vt:lpstr>Arial Unicode MS</vt:lpstr>
      <vt:lpstr>等线</vt:lpstr>
      <vt:lpstr>Malgun Gothic</vt:lpstr>
      <vt:lpstr>等线 Light</vt:lpstr>
      <vt:lpstr>当图网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素材来源网站当图网-www.99ppt.com</dc:title>
  <dc:creator>素材来源网站当图网-www.99ppt.com</dc:creator>
  <dc:description>素材来源网站当图网-www.99ppt.com</dc:description>
  <dc:subject>素材来源网站当图网-www.99ppt.com</dc:subject>
  <cp:lastModifiedBy>Casual </cp:lastModifiedBy>
  <cp:revision>2</cp:revision>
  <dcterms:created xsi:type="dcterms:W3CDTF">2022-04-25T12:41:00Z</dcterms:created>
  <dcterms:modified xsi:type="dcterms:W3CDTF">2022-06-07T14:41:28Z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B835A99E4B9A49BAB6C916EEB7DC7D57</vt:lpwstr>
  </property>
</Properties>
</file>

<file path=docProps/thumbnail.jpeg>
</file>